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76" r:id="rId3"/>
    <p:sldId id="260" r:id="rId4"/>
    <p:sldId id="265" r:id="rId5"/>
    <p:sldId id="258" r:id="rId6"/>
    <p:sldId id="259" r:id="rId7"/>
    <p:sldId id="267" r:id="rId8"/>
    <p:sldId id="261" r:id="rId9"/>
    <p:sldId id="262" r:id="rId10"/>
    <p:sldId id="266" r:id="rId11"/>
    <p:sldId id="263" r:id="rId12"/>
    <p:sldId id="294" r:id="rId13"/>
    <p:sldId id="273" r:id="rId14"/>
    <p:sldId id="268" r:id="rId15"/>
    <p:sldId id="269" r:id="rId16"/>
    <p:sldId id="275" r:id="rId17"/>
    <p:sldId id="274" r:id="rId18"/>
    <p:sldId id="270" r:id="rId19"/>
    <p:sldId id="272" r:id="rId20"/>
    <p:sldId id="264" r:id="rId21"/>
    <p:sldId id="277" r:id="rId22"/>
    <p:sldId id="278" r:id="rId23"/>
    <p:sldId id="279" r:id="rId24"/>
    <p:sldId id="280" r:id="rId25"/>
    <p:sldId id="281" r:id="rId26"/>
    <p:sldId id="289" r:id="rId27"/>
    <p:sldId id="282" r:id="rId28"/>
    <p:sldId id="283" r:id="rId29"/>
    <p:sldId id="284" r:id="rId30"/>
    <p:sldId id="271" r:id="rId31"/>
    <p:sldId id="285" r:id="rId32"/>
    <p:sldId id="286" r:id="rId33"/>
    <p:sldId id="287" r:id="rId34"/>
    <p:sldId id="290" r:id="rId35"/>
    <p:sldId id="288" r:id="rId36"/>
    <p:sldId id="291" r:id="rId37"/>
    <p:sldId id="292" r:id="rId38"/>
    <p:sldId id="295" r:id="rId39"/>
    <p:sldId id="296" r:id="rId40"/>
    <p:sldId id="293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方正白舟大髭115 简" panose="02000500000000000000" pitchFamily="2" charset="-122"/>
      <p:regular r:id="rId50"/>
    </p:embeddedFont>
    <p:embeddedFont>
      <p:font typeface="方正风入松体 简" panose="02000500000000000000" pitchFamily="2" charset="-122"/>
      <p:regular r:id="rId51"/>
    </p:embeddedFont>
    <p:embeddedFont>
      <p:font typeface="方正字迹-仝斌飘逸体 简" panose="02000500000000000000" pitchFamily="2" charset="-122"/>
      <p:regular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877"/>
    <a:srgbClr val="E6302F"/>
    <a:srgbClr val="1BA4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14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05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72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19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88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1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01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68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78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52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6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711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4BA5-F243-4AA4-89B0-2EDA317FE206}" type="datetimeFigureOut">
              <a:rPr lang="zh-CN" altLang="en-US" smtClean="0"/>
              <a:t>2021/5/30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7CBBB-7EC5-4FDC-B9F5-622036C74E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66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oleObject" Target="../embeddings/oleObject6.bin"/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12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10" Type="http://schemas.openxmlformats.org/officeDocument/2006/relationships/image" Target="../media/image12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9DB4DBF-A1EA-4DDC-A3F2-53C5BD71A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794"/>
            <a:ext cx="9144000" cy="50792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78EF4A-824A-4507-A173-B20BC2CD0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4" y="551118"/>
            <a:ext cx="843526" cy="84352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A591EE8-C0D9-494A-915D-E36C233E1ADE}"/>
              </a:ext>
            </a:extLst>
          </p:cNvPr>
          <p:cNvSpPr txBox="1"/>
          <p:nvPr/>
        </p:nvSpPr>
        <p:spPr>
          <a:xfrm>
            <a:off x="354190" y="6111882"/>
            <a:ext cx="4365918" cy="5257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1BA4FF"/>
                </a:solidFill>
              </a:rPr>
              <a:t>图 </a:t>
            </a:r>
            <a:r>
              <a:rPr lang="en-US" altLang="zh-CN" sz="1200" b="1" dirty="0">
                <a:solidFill>
                  <a:srgbClr val="1BA4FF"/>
                </a:solidFill>
              </a:rPr>
              <a:t>| </a:t>
            </a:r>
            <a:r>
              <a:rPr lang="zh-CN" altLang="en-US" sz="1200" b="1" dirty="0">
                <a:solidFill>
                  <a:srgbClr val="1BA4FF"/>
                </a:solidFill>
              </a:rPr>
              <a:t>中共中央纪律检查委员会</a:t>
            </a:r>
            <a:r>
              <a:rPr lang="en-US" altLang="zh-CN" sz="1200" b="1" dirty="0">
                <a:solidFill>
                  <a:srgbClr val="1BA4FF"/>
                </a:solidFill>
              </a:rPr>
              <a:t>  </a:t>
            </a:r>
            <a:r>
              <a:rPr lang="zh-CN" altLang="en-US" sz="1200" b="1" dirty="0">
                <a:solidFill>
                  <a:srgbClr val="1BA4FF"/>
                </a:solidFill>
              </a:rPr>
              <a:t>中华人民共和国国家监察委员会</a:t>
            </a: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1BA4FF"/>
                </a:solidFill>
              </a:rPr>
              <a:t>北京市西城区平安里西大街</a:t>
            </a:r>
            <a:r>
              <a:rPr lang="en-US" altLang="zh-CN" sz="1200" b="1" dirty="0">
                <a:solidFill>
                  <a:srgbClr val="1BA4FF"/>
                </a:solidFill>
              </a:rPr>
              <a:t>41</a:t>
            </a:r>
            <a:r>
              <a:rPr lang="zh-CN" altLang="en-US" sz="1200" b="1" dirty="0">
                <a:solidFill>
                  <a:srgbClr val="1BA4FF"/>
                </a:solidFill>
              </a:rPr>
              <a:t>号</a:t>
            </a:r>
            <a:endParaRPr lang="en-US" altLang="zh-CN" sz="1200" b="1" dirty="0">
              <a:solidFill>
                <a:srgbClr val="1BA4F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A99E4C-5CD1-43E5-9993-084F70309966}"/>
              </a:ext>
            </a:extLst>
          </p:cNvPr>
          <p:cNvSpPr txBox="1"/>
          <p:nvPr/>
        </p:nvSpPr>
        <p:spPr>
          <a:xfrm>
            <a:off x="3934455" y="551118"/>
            <a:ext cx="4771623" cy="200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1BA4FF"/>
                </a:solidFill>
              </a:rPr>
              <a:t>软件项目管理（三级项目）</a:t>
            </a:r>
            <a:endParaRPr lang="en-US" altLang="zh-CN" b="1" dirty="0">
              <a:solidFill>
                <a:srgbClr val="1BA4FF"/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zh-CN" sz="1600" b="1" dirty="0">
              <a:solidFill>
                <a:srgbClr val="1BA4FF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b="1" dirty="0">
                <a:solidFill>
                  <a:srgbClr val="1BA4FF"/>
                </a:solidFill>
              </a:rPr>
              <a:t>一款</a:t>
            </a:r>
            <a:r>
              <a:rPr lang="en-US" altLang="zh-CN" sz="2400" b="1" dirty="0">
                <a:solidFill>
                  <a:srgbClr val="1BA4FF"/>
                </a:solidFill>
              </a:rPr>
              <a:t>AAA</a:t>
            </a:r>
            <a:r>
              <a:rPr lang="zh-CN" altLang="en-US" sz="2400" b="1" dirty="0">
                <a:solidFill>
                  <a:srgbClr val="1BA4FF"/>
                </a:solidFill>
              </a:rPr>
              <a:t>级游戏的开发</a:t>
            </a:r>
            <a:endParaRPr lang="en-US" altLang="zh-CN" sz="2400" b="1" dirty="0">
              <a:solidFill>
                <a:srgbClr val="1BA4FF"/>
              </a:solidFill>
            </a:endParaRPr>
          </a:p>
          <a:p>
            <a:pPr algn="r"/>
            <a:endParaRPr lang="en-US" altLang="zh-CN" sz="1600" b="1" dirty="0">
              <a:solidFill>
                <a:srgbClr val="1BA4FF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rgbClr val="1BA4FF"/>
                </a:solidFill>
              </a:rPr>
              <a:t>杨浩然</a:t>
            </a:r>
            <a:r>
              <a:rPr lang="en-US" altLang="zh-CN" sz="1600" b="1" dirty="0">
                <a:solidFill>
                  <a:srgbClr val="1BA4FF"/>
                </a:solidFill>
              </a:rPr>
              <a:t>  </a:t>
            </a:r>
            <a:r>
              <a:rPr lang="zh-CN" altLang="en-US" sz="1600" b="1" dirty="0">
                <a:solidFill>
                  <a:srgbClr val="1BA4FF"/>
                </a:solidFill>
              </a:rPr>
              <a:t>张    璇  赵晓晴  白阜玉  乔    翱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2D9D98-4457-4F8B-A7FD-99F67E7C6608}"/>
              </a:ext>
            </a:extLst>
          </p:cNvPr>
          <p:cNvSpPr txBox="1"/>
          <p:nvPr/>
        </p:nvSpPr>
        <p:spPr>
          <a:xfrm>
            <a:off x="437922" y="1778794"/>
            <a:ext cx="1596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EB68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</a:t>
            </a:r>
            <a:endParaRPr lang="en-US" altLang="zh-CN" sz="3600" dirty="0">
              <a:solidFill>
                <a:srgbClr val="EB687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白舟大髭115 简" panose="02000500000000000000" pitchFamily="2" charset="-122"/>
              <a:ea typeface="方正白舟大髭115 简" panose="02000500000000000000" pitchFamily="2" charset="-122"/>
            </a:endParaRPr>
          </a:p>
          <a:p>
            <a:r>
              <a:rPr lang="zh-CN" altLang="en-US" sz="3600" dirty="0">
                <a:solidFill>
                  <a:srgbClr val="EB68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现形记</a:t>
            </a:r>
          </a:p>
        </p:txBody>
      </p:sp>
    </p:spTree>
    <p:extLst>
      <p:ext uri="{BB962C8B-B14F-4D97-AF65-F5344CB8AC3E}">
        <p14:creationId xmlns:p14="http://schemas.microsoft.com/office/powerpoint/2010/main" val="40217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1196635-0E3C-4A30-9CF1-7AA9A7315D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396809"/>
              </p:ext>
            </p:extLst>
          </p:nvPr>
        </p:nvGraphicFramePr>
        <p:xfrm>
          <a:off x="7866112" y="-1"/>
          <a:ext cx="1277888" cy="685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04760" imgH="10158480" progId="">
                  <p:embed/>
                </p:oleObj>
              </mc:Choice>
              <mc:Fallback>
                <p:oleObj r:id="rId2" imgW="1904760" imgH="10158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66112" y="-1"/>
                        <a:ext cx="1277888" cy="685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DD5BEAF-E9F4-4B13-980A-34B8BB75AA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489473"/>
              </p:ext>
            </p:extLst>
          </p:nvPr>
        </p:nvGraphicFramePr>
        <p:xfrm>
          <a:off x="6588224" y="-1"/>
          <a:ext cx="1277887" cy="685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04760" imgH="10158480" progId="">
                  <p:embed/>
                </p:oleObj>
              </mc:Choice>
              <mc:Fallback>
                <p:oleObj r:id="rId4" imgW="1904760" imgH="10158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88224" y="-1"/>
                        <a:ext cx="1277887" cy="6857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86B37CE-E02A-4980-B956-E0FC47C52D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811337"/>
              </p:ext>
            </p:extLst>
          </p:nvPr>
        </p:nvGraphicFramePr>
        <p:xfrm>
          <a:off x="5310336" y="6"/>
          <a:ext cx="1277887" cy="685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904760" imgH="10158480" progId="">
                  <p:embed/>
                </p:oleObj>
              </mc:Choice>
              <mc:Fallback>
                <p:oleObj r:id="rId6" imgW="1904760" imgH="10158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0336" y="6"/>
                        <a:ext cx="1277887" cy="6857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EA25C405-EF56-4593-A80A-C039C34953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536" r="5138"/>
          <a:stretch/>
        </p:blipFill>
        <p:spPr>
          <a:xfrm>
            <a:off x="3833662" y="0"/>
            <a:ext cx="1476674" cy="6858000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A95C2DB-3F29-4711-8D08-E024B63529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353229"/>
              </p:ext>
            </p:extLst>
          </p:nvPr>
        </p:nvGraphicFramePr>
        <p:xfrm>
          <a:off x="2555773" y="0"/>
          <a:ext cx="127788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904760" imgH="10158480" progId="">
                  <p:embed/>
                </p:oleObj>
              </mc:Choice>
              <mc:Fallback>
                <p:oleObj r:id="rId9" imgW="1904760" imgH="10158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55773" y="0"/>
                        <a:ext cx="127788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023C314-861A-49BC-BDAF-667A18273D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909532"/>
              </p:ext>
            </p:extLst>
          </p:nvPr>
        </p:nvGraphicFramePr>
        <p:xfrm>
          <a:off x="1277888" y="0"/>
          <a:ext cx="1277888" cy="6857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1904760" imgH="10158480" progId="">
                  <p:embed/>
                </p:oleObj>
              </mc:Choice>
              <mc:Fallback>
                <p:oleObj r:id="rId11" imgW="1904760" imgH="10158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77888" y="0"/>
                        <a:ext cx="1277888" cy="6857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C58E767-B7AD-44E2-B824-006237655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562493"/>
              </p:ext>
            </p:extLst>
          </p:nvPr>
        </p:nvGraphicFramePr>
        <p:xfrm>
          <a:off x="0" y="0"/>
          <a:ext cx="127788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904760" imgH="10158480" progId="">
                  <p:embed/>
                </p:oleObj>
              </mc:Choice>
              <mc:Fallback>
                <p:oleObj r:id="rId13" imgW="1904760" imgH="10158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7788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39D442A2-49EA-4DD2-881B-27892ACB6975}"/>
              </a:ext>
            </a:extLst>
          </p:cNvPr>
          <p:cNvSpPr txBox="1"/>
          <p:nvPr/>
        </p:nvSpPr>
        <p:spPr>
          <a:xfrm>
            <a:off x="2147552" y="4269346"/>
            <a:ext cx="4848896" cy="1446550"/>
          </a:xfrm>
          <a:prstGeom prst="rect">
            <a:avLst/>
          </a:prstGeom>
          <a:solidFill>
            <a:srgbClr val="FFFFFF">
              <a:alpha val="4392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rgbClr val="FF0000"/>
                </a:solidFill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革命战友</a:t>
            </a:r>
          </a:p>
        </p:txBody>
      </p:sp>
    </p:spTree>
    <p:extLst>
      <p:ext uri="{BB962C8B-B14F-4D97-AF65-F5344CB8AC3E}">
        <p14:creationId xmlns:p14="http://schemas.microsoft.com/office/powerpoint/2010/main" val="69330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4B6E6AC-FD2F-474B-B0ED-5A8D935BEE85}"/>
              </a:ext>
            </a:extLst>
          </p:cNvPr>
          <p:cNvSpPr txBox="1"/>
          <p:nvPr/>
        </p:nvSpPr>
        <p:spPr>
          <a:xfrm>
            <a:off x="1564784" y="1002267"/>
            <a:ext cx="14810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EB6877"/>
                </a:solidFill>
              </a:rPr>
              <a:t>主线任务</a:t>
            </a:r>
            <a:endParaRPr lang="en-US" altLang="zh-CN" sz="2400" dirty="0">
              <a:solidFill>
                <a:srgbClr val="EB6877"/>
              </a:solidFill>
            </a:endParaRPr>
          </a:p>
          <a:p>
            <a:pPr algn="ctr"/>
            <a:r>
              <a:rPr lang="en-US" altLang="zh-CN" sz="7200" dirty="0">
                <a:solidFill>
                  <a:srgbClr val="EB6877"/>
                </a:solidFill>
              </a:rPr>
              <a:t>69</a:t>
            </a:r>
            <a:r>
              <a:rPr lang="zh-CN" altLang="en-US" sz="2400" dirty="0">
                <a:solidFill>
                  <a:srgbClr val="EB6877"/>
                </a:solidFill>
              </a:rPr>
              <a:t>个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5205E6-EE87-4F09-96FC-BF800C7FEE51}"/>
              </a:ext>
            </a:extLst>
          </p:cNvPr>
          <p:cNvSpPr txBox="1"/>
          <p:nvPr/>
        </p:nvSpPr>
        <p:spPr>
          <a:xfrm>
            <a:off x="4896119" y="1002267"/>
            <a:ext cx="26830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EB6877"/>
                </a:solidFill>
              </a:rPr>
              <a:t>陌生人和怪胎任务</a:t>
            </a:r>
            <a:r>
              <a:rPr lang="en-US" altLang="zh-CN" sz="7200" dirty="0">
                <a:solidFill>
                  <a:srgbClr val="EB6877"/>
                </a:solidFill>
              </a:rPr>
              <a:t>20</a:t>
            </a:r>
            <a:r>
              <a:rPr lang="zh-CN" altLang="en-US" sz="2400" dirty="0">
                <a:solidFill>
                  <a:srgbClr val="EB6877"/>
                </a:solidFill>
              </a:rPr>
              <a:t>个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D50090-14F5-4C7D-9CFC-480DB7D07943}"/>
              </a:ext>
            </a:extLst>
          </p:cNvPr>
          <p:cNvSpPr txBox="1"/>
          <p:nvPr/>
        </p:nvSpPr>
        <p:spPr>
          <a:xfrm>
            <a:off x="1564783" y="3429000"/>
            <a:ext cx="14810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EB6877"/>
                </a:solidFill>
              </a:rPr>
              <a:t>随机事件</a:t>
            </a:r>
            <a:endParaRPr lang="en-US" altLang="zh-CN" sz="2400" dirty="0">
              <a:solidFill>
                <a:srgbClr val="EB6877"/>
              </a:solidFill>
            </a:endParaRPr>
          </a:p>
          <a:p>
            <a:pPr algn="ctr"/>
            <a:r>
              <a:rPr lang="en-US" altLang="zh-CN" sz="7200" dirty="0">
                <a:solidFill>
                  <a:srgbClr val="EB6877"/>
                </a:solidFill>
              </a:rPr>
              <a:t>57</a:t>
            </a:r>
            <a:r>
              <a:rPr lang="zh-CN" altLang="en-US" sz="2400" dirty="0">
                <a:solidFill>
                  <a:srgbClr val="EB6877"/>
                </a:solidFill>
              </a:rPr>
              <a:t>个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6E3E4F-BCB5-4C35-A35B-3C52DFD2034D}"/>
              </a:ext>
            </a:extLst>
          </p:cNvPr>
          <p:cNvSpPr txBox="1"/>
          <p:nvPr/>
        </p:nvSpPr>
        <p:spPr>
          <a:xfrm>
            <a:off x="4896118" y="3268628"/>
            <a:ext cx="2683097" cy="1605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EB6877"/>
                </a:solidFill>
              </a:rPr>
              <a:t>其他事件</a:t>
            </a:r>
            <a:endParaRPr lang="en-US" altLang="zh-CN" sz="2400" dirty="0">
              <a:solidFill>
                <a:srgbClr val="EB6877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EB6877"/>
                </a:solidFill>
              </a:rPr>
              <a:t>与</a:t>
            </a:r>
            <a:endParaRPr lang="en-US" altLang="zh-CN" dirty="0">
              <a:solidFill>
                <a:srgbClr val="EB6877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EB6877"/>
                </a:solidFill>
              </a:rPr>
              <a:t>消遣任务</a:t>
            </a:r>
          </a:p>
        </p:txBody>
      </p:sp>
    </p:spTree>
    <p:extLst>
      <p:ext uri="{BB962C8B-B14F-4D97-AF65-F5344CB8AC3E}">
        <p14:creationId xmlns:p14="http://schemas.microsoft.com/office/powerpoint/2010/main" val="415266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4B6E6AC-FD2F-474B-B0ED-5A8D935BEE85}"/>
              </a:ext>
            </a:extLst>
          </p:cNvPr>
          <p:cNvSpPr txBox="1"/>
          <p:nvPr/>
        </p:nvSpPr>
        <p:spPr>
          <a:xfrm>
            <a:off x="1001332" y="2745770"/>
            <a:ext cx="30483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EB6877"/>
                </a:solidFill>
              </a:rPr>
              <a:t>对白</a:t>
            </a:r>
            <a:endParaRPr lang="en-US" altLang="zh-CN" sz="2400" dirty="0">
              <a:solidFill>
                <a:srgbClr val="EB6877"/>
              </a:solidFill>
            </a:endParaRPr>
          </a:p>
          <a:p>
            <a:pPr algn="ctr"/>
            <a:r>
              <a:rPr lang="en-US" altLang="zh-CN" sz="7200" dirty="0">
                <a:solidFill>
                  <a:srgbClr val="EB6877"/>
                </a:solidFill>
              </a:rPr>
              <a:t>3500</a:t>
            </a:r>
            <a:r>
              <a:rPr lang="zh-CN" altLang="en-US" sz="2400" dirty="0">
                <a:solidFill>
                  <a:srgbClr val="EB6877"/>
                </a:solidFill>
              </a:rPr>
              <a:t>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8A9E4C-47F2-4662-92D6-4E620D3DFECD}"/>
              </a:ext>
            </a:extLst>
          </p:cNvPr>
          <p:cNvSpPr txBox="1"/>
          <p:nvPr/>
        </p:nvSpPr>
        <p:spPr>
          <a:xfrm>
            <a:off x="5094363" y="2745770"/>
            <a:ext cx="30483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EB6877"/>
                </a:solidFill>
              </a:rPr>
              <a:t>音乐原声</a:t>
            </a:r>
            <a:endParaRPr lang="en-US" altLang="zh-CN" sz="2400" dirty="0">
              <a:solidFill>
                <a:srgbClr val="EB6877"/>
              </a:solidFill>
            </a:endParaRPr>
          </a:p>
          <a:p>
            <a:pPr algn="ctr"/>
            <a:r>
              <a:rPr lang="en-US" altLang="zh-CN" sz="7200" dirty="0">
                <a:solidFill>
                  <a:srgbClr val="EB6877"/>
                </a:solidFill>
              </a:rPr>
              <a:t>14</a:t>
            </a:r>
            <a:r>
              <a:rPr lang="zh-CN" altLang="en-US" sz="2400" dirty="0">
                <a:solidFill>
                  <a:srgbClr val="EB6877"/>
                </a:solidFill>
              </a:rPr>
              <a:t>小时 </a:t>
            </a:r>
          </a:p>
        </p:txBody>
      </p:sp>
    </p:spTree>
    <p:extLst>
      <p:ext uri="{BB962C8B-B14F-4D97-AF65-F5344CB8AC3E}">
        <p14:creationId xmlns:p14="http://schemas.microsoft.com/office/powerpoint/2010/main" val="398241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586586A-90DD-48A0-A552-621A12061144}"/>
              </a:ext>
            </a:extLst>
          </p:cNvPr>
          <p:cNvSpPr txBox="1"/>
          <p:nvPr/>
        </p:nvSpPr>
        <p:spPr>
          <a:xfrm>
            <a:off x="3483735" y="320455"/>
            <a:ext cx="5525037" cy="62170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9900" dirty="0">
                <a:solidFill>
                  <a:schemeClr val="bg1"/>
                </a:solidFill>
                <a:latin typeface="方正风入松体 简" panose="02000500000000000000" pitchFamily="2" charset="-122"/>
                <a:ea typeface="方正风入松体 简" panose="02000500000000000000" pitchFamily="2" charset="-122"/>
              </a:rPr>
              <a:t>项目情况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AFE577-8D97-4B58-9D9C-5BA9144A7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70" y="2939015"/>
            <a:ext cx="979966" cy="979966"/>
          </a:xfrm>
          <a:prstGeom prst="rect">
            <a:avLst/>
          </a:prstGeom>
          <a:effectLst/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A826D6-C1F9-4F85-9DCA-F1499A471051}"/>
              </a:ext>
            </a:extLst>
          </p:cNvPr>
          <p:cNvSpPr txBox="1"/>
          <p:nvPr/>
        </p:nvSpPr>
        <p:spPr>
          <a:xfrm>
            <a:off x="565110" y="4973166"/>
            <a:ext cx="205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白舟大髭115 简" panose="02000500000000000000" pitchFamily="2" charset="-122"/>
              <a:ea typeface="方正白舟大髭115 简" panose="020005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现形记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806F8E-44E7-4A0D-9C2A-2D9AD0E2A779}"/>
              </a:ext>
            </a:extLst>
          </p:cNvPr>
          <p:cNvSpPr txBox="1"/>
          <p:nvPr/>
        </p:nvSpPr>
        <p:spPr>
          <a:xfrm>
            <a:off x="1489148" y="2321002"/>
            <a:ext cx="11301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方正字迹-仝斌飘逸体 简" panose="02000500000000000000" pitchFamily="2" charset="-122"/>
                <a:ea typeface="方正字迹-仝斌飘逸体 简" panose="02000500000000000000" pitchFamily="2" charset="-122"/>
              </a:rPr>
              <a:t>叁</a:t>
            </a:r>
          </a:p>
        </p:txBody>
      </p:sp>
    </p:spTree>
    <p:extLst>
      <p:ext uri="{BB962C8B-B14F-4D97-AF65-F5344CB8AC3E}">
        <p14:creationId xmlns:p14="http://schemas.microsoft.com/office/powerpoint/2010/main" val="7944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470DD7-327A-47C0-894C-FF8E064F9496}"/>
              </a:ext>
            </a:extLst>
          </p:cNvPr>
          <p:cNvSpPr txBox="1"/>
          <p:nvPr/>
        </p:nvSpPr>
        <p:spPr>
          <a:xfrm>
            <a:off x="1064908" y="1085243"/>
            <a:ext cx="3060000" cy="16619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财务经理</a:t>
            </a:r>
            <a:endParaRPr lang="en-US" altLang="zh-CN" sz="1600" dirty="0"/>
          </a:p>
          <a:p>
            <a:pPr algn="ctr"/>
            <a:endParaRPr lang="en-US" altLang="zh-CN" dirty="0"/>
          </a:p>
          <a:p>
            <a:pPr algn="ctr"/>
            <a:r>
              <a:rPr lang="zh-CN" altLang="en-US" sz="3600" dirty="0"/>
              <a:t>赵晓晴</a:t>
            </a:r>
            <a:endParaRPr lang="en-US" altLang="zh-CN" dirty="0"/>
          </a:p>
          <a:p>
            <a:pPr algn="ctr"/>
            <a:endParaRPr lang="en-US" altLang="zh-CN" sz="1600" dirty="0"/>
          </a:p>
          <a:p>
            <a:pPr algn="ctr"/>
            <a:r>
              <a:rPr lang="zh-CN" altLang="en-US" sz="1600" dirty="0"/>
              <a:t>偏远财经大学金融专业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3A193D-7438-48C2-8DAA-1C16630721E6}"/>
              </a:ext>
            </a:extLst>
          </p:cNvPr>
          <p:cNvSpPr txBox="1"/>
          <p:nvPr/>
        </p:nvSpPr>
        <p:spPr>
          <a:xfrm>
            <a:off x="5019092" y="1054465"/>
            <a:ext cx="3060000" cy="1692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艺术总监</a:t>
            </a:r>
            <a:endParaRPr lang="en-US" altLang="zh-CN" sz="1600" dirty="0"/>
          </a:p>
          <a:p>
            <a:pPr algn="ctr"/>
            <a:endParaRPr lang="en-US" altLang="zh-CN" dirty="0"/>
          </a:p>
          <a:p>
            <a:pPr algn="ctr"/>
            <a:r>
              <a:rPr lang="zh-CN" altLang="en-US" sz="3600" dirty="0"/>
              <a:t>杨浩然</a:t>
            </a:r>
            <a:endParaRPr lang="en-US" altLang="zh-CN" sz="3600" dirty="0"/>
          </a:p>
          <a:p>
            <a:pPr algn="ctr"/>
            <a:endParaRPr lang="en-US" altLang="zh-CN" dirty="0"/>
          </a:p>
          <a:p>
            <a:pPr algn="ctr"/>
            <a:r>
              <a:rPr lang="zh-CN" altLang="en-US" sz="1600" dirty="0"/>
              <a:t> 初中文化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AD63C4-D88A-4165-BD6C-D9D442BB74D9}"/>
              </a:ext>
            </a:extLst>
          </p:cNvPr>
          <p:cNvSpPr txBox="1"/>
          <p:nvPr/>
        </p:nvSpPr>
        <p:spPr>
          <a:xfrm>
            <a:off x="1064908" y="3549838"/>
            <a:ext cx="3060000" cy="1692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技术主管</a:t>
            </a:r>
            <a:endParaRPr lang="en-US" altLang="zh-CN" sz="1600" dirty="0"/>
          </a:p>
          <a:p>
            <a:pPr algn="ctr"/>
            <a:endParaRPr lang="en-US" altLang="zh-CN" dirty="0"/>
          </a:p>
          <a:p>
            <a:pPr algn="ctr"/>
            <a:r>
              <a:rPr lang="zh-CN" altLang="en-US" sz="3600" dirty="0"/>
              <a:t>张    璇</a:t>
            </a:r>
            <a:endParaRPr lang="en-US" altLang="zh-CN" sz="3600" dirty="0"/>
          </a:p>
          <a:p>
            <a:pPr algn="ctr"/>
            <a:endParaRPr lang="en-US" altLang="zh-CN" dirty="0"/>
          </a:p>
          <a:p>
            <a:pPr algn="ctr"/>
            <a:r>
              <a:rPr lang="zh-CN" altLang="en-US" sz="1600" dirty="0"/>
              <a:t>剑鞘大学计算机专业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B3A237-495F-4F06-A6B6-D7130A376F50}"/>
              </a:ext>
            </a:extLst>
          </p:cNvPr>
          <p:cNvSpPr txBox="1"/>
          <p:nvPr/>
        </p:nvSpPr>
        <p:spPr>
          <a:xfrm>
            <a:off x="5019092" y="3580616"/>
            <a:ext cx="3060000" cy="16619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PQA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sz="3600" dirty="0"/>
              <a:t>白阜玉</a:t>
            </a:r>
            <a:endParaRPr lang="en-US" altLang="zh-CN" dirty="0"/>
          </a:p>
          <a:p>
            <a:pPr algn="ctr"/>
            <a:endParaRPr lang="en-US" altLang="zh-CN" sz="1600" dirty="0"/>
          </a:p>
          <a:p>
            <a:pPr algn="ctr"/>
            <a:r>
              <a:rPr lang="zh-CN" altLang="en-US" sz="1600" dirty="0"/>
              <a:t>加周大学计算机专业</a:t>
            </a:r>
          </a:p>
        </p:txBody>
      </p:sp>
    </p:spTree>
    <p:extLst>
      <p:ext uri="{BB962C8B-B14F-4D97-AF65-F5344CB8AC3E}">
        <p14:creationId xmlns:p14="http://schemas.microsoft.com/office/powerpoint/2010/main" val="40892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B5592D-5FF3-43BD-9AA1-00F74A51BB03}"/>
              </a:ext>
            </a:extLst>
          </p:cNvPr>
          <p:cNvSpPr txBox="1"/>
          <p:nvPr/>
        </p:nvSpPr>
        <p:spPr>
          <a:xfrm>
            <a:off x="1872913" y="1413063"/>
            <a:ext cx="5398174" cy="40318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产品经理</a:t>
            </a:r>
            <a:endParaRPr lang="en-US" altLang="zh-CN" sz="1600" dirty="0"/>
          </a:p>
          <a:p>
            <a:pPr algn="ctr"/>
            <a:endParaRPr lang="en-US" altLang="zh-CN" dirty="0"/>
          </a:p>
          <a:p>
            <a:pPr algn="ctr"/>
            <a:r>
              <a:rPr lang="zh-CN" altLang="en-US" sz="3600" dirty="0"/>
              <a:t>乔    翱</a:t>
            </a:r>
            <a:endParaRPr lang="en-US" altLang="zh-CN" sz="3600" dirty="0"/>
          </a:p>
          <a:p>
            <a:pPr algn="ctr"/>
            <a:endParaRPr lang="en-US" altLang="zh-CN" dirty="0"/>
          </a:p>
          <a:p>
            <a:pPr algn="ctr"/>
            <a:r>
              <a:rPr lang="zh-CN" altLang="en-US" sz="1600" dirty="0"/>
              <a:t>牛筋大学工商管理专业</a:t>
            </a:r>
            <a:endParaRPr lang="en-US" altLang="zh-CN" sz="1600" dirty="0"/>
          </a:p>
          <a:p>
            <a:pPr algn="ctr"/>
            <a:endParaRPr lang="en-US" altLang="zh-CN" sz="1600" dirty="0"/>
          </a:p>
          <a:p>
            <a:pPr algn="ctr">
              <a:lnSpc>
                <a:spcPct val="150000"/>
              </a:lnSpc>
            </a:pPr>
            <a:r>
              <a:rPr lang="zh-CN" altLang="en-US" sz="1600" dirty="0"/>
              <a:t>曾带领开发</a:t>
            </a:r>
            <a:endParaRPr lang="en-US" altLang="zh-CN" sz="1600" dirty="0"/>
          </a:p>
          <a:p>
            <a:pPr algn="ctr">
              <a:lnSpc>
                <a:spcPct val="150000"/>
              </a:lnSpc>
            </a:pPr>
            <a:r>
              <a:rPr lang="en-US" altLang="zh-CN" sz="1600" dirty="0"/>
              <a:t>《</a:t>
            </a:r>
            <a:r>
              <a:rPr lang="zh-CN" altLang="en-US" sz="1600" dirty="0"/>
              <a:t>勇者逗耳聋</a:t>
            </a:r>
            <a:r>
              <a:rPr lang="en-US" altLang="zh-CN" sz="1600" dirty="0"/>
              <a:t>》</a:t>
            </a:r>
            <a:r>
              <a:rPr lang="zh-CN" altLang="en-US" sz="1600" dirty="0"/>
              <a:t> </a:t>
            </a:r>
            <a:r>
              <a:rPr lang="en-US" altLang="zh-CN" sz="1600" dirty="0"/>
              <a:t>《</a:t>
            </a:r>
            <a:r>
              <a:rPr lang="zh-CN" altLang="en-US" sz="1600" dirty="0"/>
              <a:t>拳皇</a:t>
            </a:r>
            <a:r>
              <a:rPr lang="en-US" altLang="zh-CN" sz="1600" dirty="0"/>
              <a:t>57》《</a:t>
            </a:r>
            <a:r>
              <a:rPr lang="zh-CN" altLang="en-US" sz="1600" dirty="0"/>
              <a:t>王者耻辱</a:t>
            </a:r>
            <a:r>
              <a:rPr lang="en-US" altLang="zh-CN" sz="1600" dirty="0"/>
              <a:t>》《</a:t>
            </a:r>
            <a:r>
              <a:rPr lang="zh-CN" altLang="en-US" sz="1600" dirty="0"/>
              <a:t>去年方舟</a:t>
            </a:r>
            <a:r>
              <a:rPr lang="en-US" altLang="zh-CN" sz="1600" dirty="0"/>
              <a:t>》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/>
              <a:t>《</a:t>
            </a:r>
            <a:r>
              <a:rPr lang="zh-CN" altLang="en-US" sz="1600" dirty="0"/>
              <a:t>男神异味录</a:t>
            </a:r>
            <a:r>
              <a:rPr lang="en-US" altLang="zh-CN" sz="1600" dirty="0"/>
              <a:t>》《</a:t>
            </a:r>
            <a:r>
              <a:rPr lang="zh-CN" altLang="en-US" sz="1600" dirty="0"/>
              <a:t>恨与制片人</a:t>
            </a:r>
            <a:r>
              <a:rPr lang="en-US" altLang="zh-CN" sz="1600" dirty="0"/>
              <a:t>》《</a:t>
            </a:r>
            <a:r>
              <a:rPr lang="zh-CN" altLang="en-US" sz="1600" dirty="0"/>
              <a:t>崩盘学园</a:t>
            </a:r>
            <a:r>
              <a:rPr lang="en-US" altLang="zh-CN" sz="1600" dirty="0"/>
              <a:t>》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/>
              <a:t>《</a:t>
            </a:r>
            <a:r>
              <a:rPr lang="zh-CN" altLang="en-US" sz="1600" dirty="0"/>
              <a:t>侠盗猎豹手</a:t>
            </a:r>
            <a:r>
              <a:rPr lang="en-US" altLang="zh-CN" sz="1600" dirty="0"/>
              <a:t>》《</a:t>
            </a:r>
            <a:r>
              <a:rPr lang="zh-CN" altLang="en-US" sz="1600" dirty="0"/>
              <a:t>古墓危机</a:t>
            </a:r>
            <a:r>
              <a:rPr lang="en-US" altLang="zh-CN" sz="1600" dirty="0"/>
              <a:t>》《</a:t>
            </a:r>
            <a:r>
              <a:rPr lang="zh-CN" altLang="en-US" sz="1600" dirty="0"/>
              <a:t>电磁辐射</a:t>
            </a:r>
            <a:r>
              <a:rPr lang="en-US" altLang="zh-CN" sz="1600" dirty="0"/>
              <a:t>76》《</a:t>
            </a:r>
            <a:r>
              <a:rPr lang="zh-CN" altLang="en-US" sz="1600" dirty="0"/>
              <a:t>原神经</a:t>
            </a:r>
            <a:r>
              <a:rPr lang="en-US" altLang="zh-CN" sz="1600" dirty="0"/>
              <a:t>》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/>
              <a:t>《</a:t>
            </a:r>
            <a:r>
              <a:rPr lang="zh-CN" altLang="en-US" sz="1600" dirty="0"/>
              <a:t>微软模拟加班</a:t>
            </a:r>
            <a:r>
              <a:rPr lang="en-US" altLang="zh-CN" sz="1600" dirty="0"/>
              <a:t>》《</a:t>
            </a:r>
            <a:r>
              <a:rPr lang="zh-CN" altLang="en-US" sz="1600" dirty="0"/>
              <a:t>塞尔达传说：无罪</a:t>
            </a:r>
            <a:r>
              <a:rPr lang="en-US" altLang="zh-CN" sz="1600" dirty="0"/>
              <a:t>》</a:t>
            </a:r>
            <a:r>
              <a:rPr lang="zh-CN" altLang="en-US" sz="1600" dirty="0"/>
              <a:t>等知名项目</a:t>
            </a:r>
            <a:endParaRPr lang="en-US" altLang="zh-CN" sz="1600" dirty="0"/>
          </a:p>
          <a:p>
            <a:pPr algn="ctr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6000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E3E8183-100B-4D5A-9E01-BD17CFD7746B}"/>
              </a:ext>
            </a:extLst>
          </p:cNvPr>
          <p:cNvSpPr txBox="1"/>
          <p:nvPr/>
        </p:nvSpPr>
        <p:spPr>
          <a:xfrm>
            <a:off x="1387698" y="3136612"/>
            <a:ext cx="6368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EB6877"/>
                </a:solidFill>
              </a:rPr>
              <a:t>为了获得真实项目的人员情况</a:t>
            </a:r>
            <a:r>
              <a:rPr lang="en-US" altLang="zh-CN" sz="3200" b="1" dirty="0">
                <a:solidFill>
                  <a:srgbClr val="EB6877"/>
                </a:solidFill>
              </a:rPr>
              <a:t>……</a:t>
            </a:r>
            <a:endParaRPr lang="zh-CN" altLang="en-US" sz="3200" b="1" dirty="0">
              <a:solidFill>
                <a:srgbClr val="EB68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1E60CD-5566-4C9F-91D7-024505FE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87" y="526440"/>
            <a:ext cx="7378425" cy="5805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763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35E759B-F3D9-4759-8854-3A0397742DE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lum contrast="40000"/>
          </a:blip>
          <a:stretch>
            <a:fillRect/>
          </a:stretch>
        </p:blipFill>
        <p:spPr>
          <a:xfrm rot="16200000">
            <a:off x="3101872" y="-3101872"/>
            <a:ext cx="2940258" cy="9144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4FEDB6-38BD-4634-AB91-6AF3454D89D8}"/>
              </a:ext>
            </a:extLst>
          </p:cNvPr>
          <p:cNvSpPr txBox="1"/>
          <p:nvPr/>
        </p:nvSpPr>
        <p:spPr>
          <a:xfrm>
            <a:off x="2176529" y="3429000"/>
            <a:ext cx="4790941" cy="2251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EB6877"/>
                </a:solidFill>
              </a:rPr>
              <a:t>《</a:t>
            </a:r>
            <a:r>
              <a:rPr lang="zh-CN" altLang="en-US" sz="2400" b="1" dirty="0">
                <a:solidFill>
                  <a:srgbClr val="EB6877"/>
                </a:solidFill>
              </a:rPr>
              <a:t>荒野大镖客：救赎 </a:t>
            </a:r>
            <a:r>
              <a:rPr lang="en-US" altLang="zh-CN" sz="2400" b="1" dirty="0">
                <a:solidFill>
                  <a:srgbClr val="EB6877"/>
                </a:solidFill>
              </a:rPr>
              <a:t>2》</a:t>
            </a:r>
          </a:p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B6877"/>
                </a:solidFill>
              </a:rPr>
              <a:t>艺术 336人  编码 272人  动画 371人</a:t>
            </a:r>
          </a:p>
          <a:p>
            <a:pPr algn="dist">
              <a:lnSpc>
                <a:spcPct val="150000"/>
              </a:lnSpc>
            </a:pPr>
            <a:r>
              <a:rPr lang="zh-CN" altLang="en-US" sz="2400" b="1" dirty="0">
                <a:solidFill>
                  <a:srgbClr val="EB6877"/>
                </a:solidFill>
              </a:rPr>
              <a:t>设计 215人  音频   39人  QA    802人</a:t>
            </a: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EB6877"/>
                </a:solidFill>
              </a:rPr>
              <a:t>其他 207人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5F3741-095D-4B7F-87D6-8C345CF6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146" y="5119011"/>
            <a:ext cx="961623" cy="88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2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0FD7AA-320B-4FFF-9AAF-FF7B8EEC3FBC}"/>
              </a:ext>
            </a:extLst>
          </p:cNvPr>
          <p:cNvSpPr txBox="1"/>
          <p:nvPr/>
        </p:nvSpPr>
        <p:spPr>
          <a:xfrm>
            <a:off x="1059288" y="1932127"/>
            <a:ext cx="70254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B6877"/>
                </a:solidFill>
              </a:rPr>
              <a:t>项目经理</a:t>
            </a:r>
            <a:endParaRPr lang="en-US" altLang="zh-CN" sz="2800" b="1" dirty="0">
              <a:solidFill>
                <a:srgbClr val="EB6877"/>
              </a:solidFill>
            </a:endParaRPr>
          </a:p>
          <a:p>
            <a:pPr algn="ctr"/>
            <a:endParaRPr lang="zh-CN" altLang="en-US" sz="2800" b="1" dirty="0">
              <a:solidFill>
                <a:srgbClr val="EB6877"/>
              </a:solidFill>
            </a:endParaRPr>
          </a:p>
          <a:p>
            <a:pPr algn="ctr"/>
            <a:r>
              <a:rPr lang="zh-CN" altLang="en-US" sz="2800" b="1" dirty="0">
                <a:solidFill>
                  <a:srgbClr val="EB6877"/>
                </a:solidFill>
              </a:rPr>
              <a:t>技术总监   艺术总监   PQA   财务总监</a:t>
            </a:r>
            <a:endParaRPr lang="en-US" altLang="zh-CN" sz="2800" b="1" dirty="0">
              <a:solidFill>
                <a:srgbClr val="EB6877"/>
              </a:solidFill>
            </a:endParaRPr>
          </a:p>
          <a:p>
            <a:r>
              <a:rPr lang="zh-CN" altLang="en-US" sz="2800" b="1" dirty="0">
                <a:solidFill>
                  <a:srgbClr val="EB6877"/>
                </a:solidFill>
              </a:rPr>
              <a:t>              ↓                 ↓           ↓            ↓</a:t>
            </a:r>
          </a:p>
          <a:p>
            <a:pPr algn="ctr"/>
            <a:r>
              <a:rPr lang="zh-CN" altLang="en-US" sz="2800" b="1" dirty="0">
                <a:solidFill>
                  <a:srgbClr val="EB6877"/>
                </a:solidFill>
              </a:rPr>
              <a:t>开发人员     艺术家     测试   财务会计</a:t>
            </a:r>
            <a:endParaRPr lang="en-US" altLang="zh-CN" sz="2800" b="1" dirty="0">
              <a:solidFill>
                <a:srgbClr val="EB6877"/>
              </a:solidFill>
            </a:endParaRPr>
          </a:p>
          <a:p>
            <a:pPr algn="ctr"/>
            <a:r>
              <a:rPr lang="en-US" altLang="zh-CN" sz="2800" b="1" dirty="0">
                <a:solidFill>
                  <a:srgbClr val="EB6877"/>
                </a:solidFill>
              </a:rPr>
              <a:t>……</a:t>
            </a:r>
            <a:endParaRPr lang="zh-CN" altLang="en-US" sz="2800" b="1" dirty="0">
              <a:solidFill>
                <a:srgbClr val="EB68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2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E863CE9-D4CF-4188-AA75-EF3A40564A9F}"/>
              </a:ext>
            </a:extLst>
          </p:cNvPr>
          <p:cNvSpPr txBox="1"/>
          <p:nvPr/>
        </p:nvSpPr>
        <p:spPr>
          <a:xfrm>
            <a:off x="3841124" y="1339402"/>
            <a:ext cx="1461752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WARNING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E1D334-139A-4432-B884-F153056CBC9B}"/>
              </a:ext>
            </a:extLst>
          </p:cNvPr>
          <p:cNvSpPr txBox="1"/>
          <p:nvPr/>
        </p:nvSpPr>
        <p:spPr>
          <a:xfrm>
            <a:off x="1426335" y="2326166"/>
            <a:ext cx="6291330" cy="383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本项目内容均为虚构</a:t>
            </a:r>
            <a:r>
              <a:rPr lang="zh-CN" altLang="en-US" sz="2000" b="1">
                <a:solidFill>
                  <a:schemeClr val="bg1"/>
                </a:solidFill>
              </a:rPr>
              <a:t>，实属吹牛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项目展示中引用的新闻事件为现实情况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但项目本身与任何实际人物、团体、事件无关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©2021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Production YUV</a:t>
            </a:r>
          </a:p>
        </p:txBody>
      </p:sp>
    </p:spTree>
    <p:extLst>
      <p:ext uri="{BB962C8B-B14F-4D97-AF65-F5344CB8AC3E}">
        <p14:creationId xmlns:p14="http://schemas.microsoft.com/office/powerpoint/2010/main" val="399710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 descr="IMG_256">
            <a:extLst>
              <a:ext uri="{FF2B5EF4-FFF2-40B4-BE49-F238E27FC236}">
                <a16:creationId xmlns:a16="http://schemas.microsoft.com/office/drawing/2014/main" id="{54CB90BA-712F-4F34-9417-AE39ECBB7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2" y="619007"/>
            <a:ext cx="4201109" cy="34667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8F4C31-663A-4856-A521-D5344CFBF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5299">
            <a:off x="5060110" y="3550717"/>
            <a:ext cx="4833784" cy="6858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4AB0AE7-7151-4D87-A3BA-3A849A89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2" y="4562962"/>
            <a:ext cx="2449669" cy="15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图片 2" descr="IMG_256">
            <a:extLst>
              <a:ext uri="{FF2B5EF4-FFF2-40B4-BE49-F238E27FC236}">
                <a16:creationId xmlns:a16="http://schemas.microsoft.com/office/drawing/2014/main" id="{FA15A93C-036C-4E4B-89C1-08AA8A08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21" b="5992"/>
          <a:stretch>
            <a:fillRect/>
          </a:stretch>
        </p:blipFill>
        <p:spPr bwMode="auto">
          <a:xfrm>
            <a:off x="5428343" y="788302"/>
            <a:ext cx="3052578" cy="14918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29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pic>
        <p:nvPicPr>
          <p:cNvPr id="6146" name="图片 3" descr="IMG_256">
            <a:extLst>
              <a:ext uri="{FF2B5EF4-FFF2-40B4-BE49-F238E27FC236}">
                <a16:creationId xmlns:a16="http://schemas.microsoft.com/office/drawing/2014/main" id="{FF101282-5315-40F2-9CDD-AF2876E4A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19" y="948531"/>
            <a:ext cx="5694362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0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BF4CE3-6F1E-4E61-9F81-F7D4035D2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2518944"/>
            <a:ext cx="4833784" cy="68580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FE0C4C-830C-45F8-BD63-B923F6C8B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19" y="3563256"/>
            <a:ext cx="4833784" cy="68580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D031EC-BDAA-4DD3-837A-BC6E3B42767A}"/>
              </a:ext>
            </a:extLst>
          </p:cNvPr>
          <p:cNvSpPr txBox="1"/>
          <p:nvPr/>
        </p:nvSpPr>
        <p:spPr>
          <a:xfrm>
            <a:off x="5798457" y="1109147"/>
            <a:ext cx="24764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EB6877"/>
                </a:solidFill>
              </a:rPr>
              <a:t>项目特色文档</a:t>
            </a:r>
            <a:endParaRPr lang="en-US" altLang="zh-CN" sz="2400" b="1" dirty="0">
              <a:solidFill>
                <a:srgbClr val="EB68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40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3266BB7-3C6A-4D20-8759-56F151E70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02893"/>
              </p:ext>
            </p:extLst>
          </p:nvPr>
        </p:nvGraphicFramePr>
        <p:xfrm>
          <a:off x="156028" y="346598"/>
          <a:ext cx="8831943" cy="576072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856343">
                  <a:extLst>
                    <a:ext uri="{9D8B030D-6E8A-4147-A177-3AD203B41FA5}">
                      <a16:colId xmlns:a16="http://schemas.microsoft.com/office/drawing/2014/main" val="447812946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414687999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34119983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3978698247"/>
                    </a:ext>
                  </a:extLst>
                </a:gridCol>
                <a:gridCol w="1233714">
                  <a:extLst>
                    <a:ext uri="{9D8B030D-6E8A-4147-A177-3AD203B41FA5}">
                      <a16:colId xmlns:a16="http://schemas.microsoft.com/office/drawing/2014/main" val="2069958171"/>
                    </a:ext>
                  </a:extLst>
                </a:gridCol>
                <a:gridCol w="2177143">
                  <a:extLst>
                    <a:ext uri="{9D8B030D-6E8A-4147-A177-3AD203B41FA5}">
                      <a16:colId xmlns:a16="http://schemas.microsoft.com/office/drawing/2014/main" val="3534977897"/>
                    </a:ext>
                  </a:extLst>
                </a:gridCol>
              </a:tblGrid>
              <a:tr h="180773">
                <a:tc>
                  <a:txBody>
                    <a:bodyPr/>
                    <a:lstStyle/>
                    <a:p>
                      <a:pPr marL="11430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WBS</a:t>
                      </a:r>
                      <a:r>
                        <a:rPr 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编码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活动名称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历时估计（天）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成本估计（每天）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前导活动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责任人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106517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项目策划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乔翱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807192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1"/>
                          </a:solidFill>
                          <a:effectLst/>
                        </a:rPr>
                        <a:t>游戏调研素材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1400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乔翱、杨浩然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657592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1122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游戏人物设定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2400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杨浩然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769219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1123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脚本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杨浩然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452552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1124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游戏对白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1350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1123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杨浩然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287803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1125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游戏设定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1122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杨浩然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409116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1126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游戏</a:t>
                      </a:r>
                      <a:r>
                        <a:rPr lang="en-US" sz="1400" b="1" kern="100">
                          <a:solidFill>
                            <a:schemeClr val="bg1"/>
                          </a:solidFill>
                          <a:effectLst/>
                        </a:rPr>
                        <a:t>Pre</a:t>
                      </a: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版本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1122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、</a:t>
                      </a: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1123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杨浩然、张璇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563693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113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材质、贴图工程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55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1124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杨浩然、张璇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280234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1131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背景美术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113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杨浩然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02535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1132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环境与地图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600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1131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81112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1133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游戏道具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800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1132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21254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1134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游戏载具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1133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081400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1135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游戏</a:t>
                      </a:r>
                      <a:r>
                        <a:rPr lang="en-US" sz="1400" b="1" kern="100">
                          <a:solidFill>
                            <a:schemeClr val="bg1"/>
                          </a:solidFill>
                          <a:effectLst/>
                        </a:rPr>
                        <a:t>NPC</a:t>
                      </a: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、生物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1134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856032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游戏引擎的优化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8000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113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291617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1212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动作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28491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1213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动画、过场动画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1212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61909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1214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人物交互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5000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1213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139277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1215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开放世界</a:t>
                      </a:r>
                      <a:r>
                        <a:rPr lang="en-US" sz="1400" b="1" kern="100">
                          <a:solidFill>
                            <a:schemeClr val="bg1"/>
                          </a:solidFill>
                          <a:effectLst/>
                        </a:rPr>
                        <a:t>AI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1214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073295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1216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系统</a:t>
                      </a:r>
                      <a:r>
                        <a:rPr lang="en-US" sz="1400" b="1" kern="100">
                          <a:solidFill>
                            <a:schemeClr val="bg1"/>
                          </a:solidFill>
                          <a:effectLst/>
                        </a:rPr>
                        <a:t>UI</a:t>
                      </a: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美化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5000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1215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513309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1217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跨多平台开发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1500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58261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1222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各阶段开发文档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1124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、</a:t>
                      </a: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1212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5322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1231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各阶段测试文档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1221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979975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1232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成品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1222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乔翱、杨浩然、张璇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442740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124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宣传物料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1231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乔翱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055005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125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后续补丁包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124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张璇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031442"/>
                  </a:ext>
                </a:extLst>
              </a:tr>
              <a:tr h="1807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100">
                          <a:solidFill>
                            <a:schemeClr val="bg1"/>
                          </a:solidFill>
                          <a:effectLst/>
                        </a:rPr>
                        <a:t>1311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100" dirty="0">
                          <a:solidFill>
                            <a:schemeClr val="bg1"/>
                          </a:solidFill>
                          <a:effectLst/>
                        </a:rPr>
                        <a:t>后续</a:t>
                      </a:r>
                      <a:r>
                        <a:rPr lang="en-US" sz="1400" b="1" kern="100" dirty="0">
                          <a:solidFill>
                            <a:schemeClr val="bg1"/>
                          </a:solidFill>
                          <a:effectLst/>
                        </a:rPr>
                        <a:t>DLC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300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1100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125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乔翱、杨浩然、张璇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3954" marR="13954" marT="0" marB="0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093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55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pic>
        <p:nvPicPr>
          <p:cNvPr id="8194" name="图片 18">
            <a:extLst>
              <a:ext uri="{FF2B5EF4-FFF2-40B4-BE49-F238E27FC236}">
                <a16:creationId xmlns:a16="http://schemas.microsoft.com/office/drawing/2014/main" id="{EAB433FE-D5F4-4ED1-8649-1E0ACDF5A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21" y="461908"/>
            <a:ext cx="8511556" cy="393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44CCC1-E8C0-4D1F-98CF-F20F438DD62D}"/>
              </a:ext>
            </a:extLst>
          </p:cNvPr>
          <p:cNvSpPr txBox="1"/>
          <p:nvPr/>
        </p:nvSpPr>
        <p:spPr>
          <a:xfrm>
            <a:off x="630862" y="5841885"/>
            <a:ext cx="1248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PingFang SC"/>
              </a:rPr>
              <a:t>制图 </a:t>
            </a:r>
            <a:r>
              <a:rPr lang="en-US" altLang="zh-CN" sz="1400" b="1" dirty="0">
                <a:latin typeface="PingFang SC"/>
              </a:rPr>
              <a:t>| </a:t>
            </a:r>
            <a:r>
              <a:rPr lang="zh-CN" altLang="en-US" sz="1400" b="1" dirty="0">
                <a:latin typeface="PingFang SC"/>
              </a:rPr>
              <a:t>张璇</a:t>
            </a:r>
            <a:endParaRPr lang="zh-CN" altLang="en-US" sz="1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DBB653-5884-4707-B349-90FBBB774660}"/>
              </a:ext>
            </a:extLst>
          </p:cNvPr>
          <p:cNvSpPr txBox="1"/>
          <p:nvPr/>
        </p:nvSpPr>
        <p:spPr>
          <a:xfrm>
            <a:off x="2663370" y="4559777"/>
            <a:ext cx="3817258" cy="114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EB6877"/>
                </a:solidFill>
              </a:rPr>
              <a:t>预算</a:t>
            </a:r>
            <a:r>
              <a:rPr lang="en-US" altLang="zh-CN" sz="2400" b="1" dirty="0">
                <a:solidFill>
                  <a:srgbClr val="EB6877"/>
                </a:solidFill>
              </a:rPr>
              <a:t>10</a:t>
            </a:r>
            <a:r>
              <a:rPr lang="zh-CN" altLang="en-US" sz="2400" b="1" dirty="0">
                <a:solidFill>
                  <a:srgbClr val="EB6877"/>
                </a:solidFill>
              </a:rPr>
              <a:t>亿元人民币</a:t>
            </a:r>
            <a:endParaRPr lang="en-US" altLang="zh-CN" sz="2400" b="1" dirty="0">
              <a:solidFill>
                <a:srgbClr val="EB6877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EB6877"/>
                </a:solidFill>
              </a:rPr>
              <a:t>5</a:t>
            </a:r>
            <a:r>
              <a:rPr lang="zh-CN" altLang="en-US" sz="2400" b="1" dirty="0">
                <a:solidFill>
                  <a:srgbClr val="EB6877"/>
                </a:solidFill>
              </a:rPr>
              <a:t>年开发周期</a:t>
            </a:r>
          </a:p>
        </p:txBody>
      </p:sp>
    </p:spTree>
    <p:extLst>
      <p:ext uri="{BB962C8B-B14F-4D97-AF65-F5344CB8AC3E}">
        <p14:creationId xmlns:p14="http://schemas.microsoft.com/office/powerpoint/2010/main" val="30317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188D910-E749-4256-85C2-9C90973DC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466488"/>
              </p:ext>
            </p:extLst>
          </p:nvPr>
        </p:nvGraphicFramePr>
        <p:xfrm>
          <a:off x="453569" y="1700109"/>
          <a:ext cx="8236858" cy="34577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42768">
                  <a:extLst>
                    <a:ext uri="{9D8B030D-6E8A-4147-A177-3AD203B41FA5}">
                      <a16:colId xmlns:a16="http://schemas.microsoft.com/office/drawing/2014/main" val="2560619837"/>
                    </a:ext>
                  </a:extLst>
                </a:gridCol>
                <a:gridCol w="623740">
                  <a:extLst>
                    <a:ext uri="{9D8B030D-6E8A-4147-A177-3AD203B41FA5}">
                      <a16:colId xmlns:a16="http://schemas.microsoft.com/office/drawing/2014/main" val="2638449945"/>
                    </a:ext>
                  </a:extLst>
                </a:gridCol>
                <a:gridCol w="624661">
                  <a:extLst>
                    <a:ext uri="{9D8B030D-6E8A-4147-A177-3AD203B41FA5}">
                      <a16:colId xmlns:a16="http://schemas.microsoft.com/office/drawing/2014/main" val="3840637767"/>
                    </a:ext>
                  </a:extLst>
                </a:gridCol>
                <a:gridCol w="624661">
                  <a:extLst>
                    <a:ext uri="{9D8B030D-6E8A-4147-A177-3AD203B41FA5}">
                      <a16:colId xmlns:a16="http://schemas.microsoft.com/office/drawing/2014/main" val="156411180"/>
                    </a:ext>
                  </a:extLst>
                </a:gridCol>
                <a:gridCol w="624661">
                  <a:extLst>
                    <a:ext uri="{9D8B030D-6E8A-4147-A177-3AD203B41FA5}">
                      <a16:colId xmlns:a16="http://schemas.microsoft.com/office/drawing/2014/main" val="873873403"/>
                    </a:ext>
                  </a:extLst>
                </a:gridCol>
                <a:gridCol w="624661">
                  <a:extLst>
                    <a:ext uri="{9D8B030D-6E8A-4147-A177-3AD203B41FA5}">
                      <a16:colId xmlns:a16="http://schemas.microsoft.com/office/drawing/2014/main" val="1220827110"/>
                    </a:ext>
                  </a:extLst>
                </a:gridCol>
                <a:gridCol w="624661">
                  <a:extLst>
                    <a:ext uri="{9D8B030D-6E8A-4147-A177-3AD203B41FA5}">
                      <a16:colId xmlns:a16="http://schemas.microsoft.com/office/drawing/2014/main" val="2444536925"/>
                    </a:ext>
                  </a:extLst>
                </a:gridCol>
                <a:gridCol w="623740">
                  <a:extLst>
                    <a:ext uri="{9D8B030D-6E8A-4147-A177-3AD203B41FA5}">
                      <a16:colId xmlns:a16="http://schemas.microsoft.com/office/drawing/2014/main" val="1859405089"/>
                    </a:ext>
                  </a:extLst>
                </a:gridCol>
                <a:gridCol w="624661">
                  <a:extLst>
                    <a:ext uri="{9D8B030D-6E8A-4147-A177-3AD203B41FA5}">
                      <a16:colId xmlns:a16="http://schemas.microsoft.com/office/drawing/2014/main" val="1479355608"/>
                    </a:ext>
                  </a:extLst>
                </a:gridCol>
                <a:gridCol w="624661">
                  <a:extLst>
                    <a:ext uri="{9D8B030D-6E8A-4147-A177-3AD203B41FA5}">
                      <a16:colId xmlns:a16="http://schemas.microsoft.com/office/drawing/2014/main" val="3158871976"/>
                    </a:ext>
                  </a:extLst>
                </a:gridCol>
                <a:gridCol w="624661">
                  <a:extLst>
                    <a:ext uri="{9D8B030D-6E8A-4147-A177-3AD203B41FA5}">
                      <a16:colId xmlns:a16="http://schemas.microsoft.com/office/drawing/2014/main" val="2404972513"/>
                    </a:ext>
                  </a:extLst>
                </a:gridCol>
                <a:gridCol w="624661">
                  <a:extLst>
                    <a:ext uri="{9D8B030D-6E8A-4147-A177-3AD203B41FA5}">
                      <a16:colId xmlns:a16="http://schemas.microsoft.com/office/drawing/2014/main" val="1775235247"/>
                    </a:ext>
                  </a:extLst>
                </a:gridCol>
                <a:gridCol w="624661">
                  <a:extLst>
                    <a:ext uri="{9D8B030D-6E8A-4147-A177-3AD203B41FA5}">
                      <a16:colId xmlns:a16="http://schemas.microsoft.com/office/drawing/2014/main" val="719617471"/>
                    </a:ext>
                  </a:extLst>
                </a:gridCol>
              </a:tblGrid>
              <a:tr h="767453"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人力资源分类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  <a:r>
                        <a:rPr 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下半年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2020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上半年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2022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下半年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2023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上半年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2023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下半年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2024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上半年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2024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下半年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2025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上半年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2025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下半年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2026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上半年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2026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下半年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2027</a:t>
                      </a:r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上半年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275750"/>
                  </a:ext>
                </a:extLst>
              </a:tr>
              <a:tr h="410630"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管理层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395078"/>
                  </a:ext>
                </a:extLst>
              </a:tr>
              <a:tr h="291688"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编码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783664"/>
                  </a:ext>
                </a:extLst>
              </a:tr>
              <a:tr h="291688"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设计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58362"/>
                  </a:ext>
                </a:extLst>
              </a:tr>
              <a:tr h="291688"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音频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8932"/>
                  </a:ext>
                </a:extLst>
              </a:tr>
              <a:tr h="529571"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质量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保证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 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37809"/>
                  </a:ext>
                </a:extLst>
              </a:tr>
              <a:tr h="291688"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动画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77408"/>
                  </a:ext>
                </a:extLst>
              </a:tr>
              <a:tr h="291688"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solidFill>
                            <a:schemeClr val="bg1"/>
                          </a:solidFill>
                          <a:effectLst/>
                        </a:rPr>
                        <a:t>艺术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912482"/>
                  </a:ext>
                </a:extLst>
              </a:tr>
              <a:tr h="291688"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0">
                          <a:solidFill>
                            <a:schemeClr val="bg1"/>
                          </a:solidFill>
                          <a:effectLst/>
                        </a:rPr>
                        <a:t>其他</a:t>
                      </a:r>
                      <a:endParaRPr lang="zh-CN" sz="14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√</a:t>
                      </a:r>
                      <a:r>
                        <a:rPr lang="en-US" altLang="zh-CN" sz="1400" b="1" kern="0" dirty="0">
                          <a:solidFill>
                            <a:schemeClr val="bg1"/>
                          </a:solidFill>
                          <a:effectLst/>
                        </a:rPr>
                        <a:t> </a:t>
                      </a:r>
                      <a:r>
                        <a:rPr lang="en-US" sz="1400" b="1" kern="0" dirty="0">
                          <a:solidFill>
                            <a:schemeClr val="bg1"/>
                          </a:solidFill>
                          <a:effectLst/>
                        </a:rPr>
                        <a:t>     </a:t>
                      </a:r>
                      <a:endParaRPr lang="zh-CN" sz="14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3856" marR="33856" marT="33856" marB="33856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95506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DE7E7BB-C11D-4858-BF16-5285B9A51EFD}"/>
              </a:ext>
            </a:extLst>
          </p:cNvPr>
          <p:cNvSpPr txBox="1"/>
          <p:nvPr/>
        </p:nvSpPr>
        <p:spPr>
          <a:xfrm>
            <a:off x="630862" y="5841885"/>
            <a:ext cx="1248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PingFang SC"/>
              </a:rPr>
              <a:t>制表 </a:t>
            </a:r>
            <a:r>
              <a:rPr lang="en-US" altLang="zh-CN" sz="1400" b="1" dirty="0">
                <a:latin typeface="PingFang SC"/>
              </a:rPr>
              <a:t>| </a:t>
            </a:r>
            <a:r>
              <a:rPr lang="zh-CN" altLang="en-US" sz="1400" b="1" dirty="0">
                <a:latin typeface="PingFang SC"/>
              </a:rPr>
              <a:t>赵晓晴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639B01-7E39-425A-AA0B-7665C228679B}"/>
              </a:ext>
            </a:extLst>
          </p:cNvPr>
          <p:cNvSpPr txBox="1"/>
          <p:nvPr/>
        </p:nvSpPr>
        <p:spPr>
          <a:xfrm>
            <a:off x="3192235" y="875441"/>
            <a:ext cx="2759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B6877"/>
                </a:solidFill>
              </a:rPr>
              <a:t>人力资源使用情况</a:t>
            </a:r>
            <a:endParaRPr lang="en-US" altLang="zh-CN" sz="2400" b="1" dirty="0">
              <a:solidFill>
                <a:srgbClr val="EB68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05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C24281-42F1-49E3-B08B-1F681DCD3A43}"/>
              </a:ext>
            </a:extLst>
          </p:cNvPr>
          <p:cNvSpPr txBox="1"/>
          <p:nvPr/>
        </p:nvSpPr>
        <p:spPr>
          <a:xfrm>
            <a:off x="3094716" y="875441"/>
            <a:ext cx="2954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B6877"/>
                </a:solidFill>
              </a:rPr>
              <a:t>外包</a:t>
            </a:r>
            <a:r>
              <a:rPr lang="en-US" altLang="zh-CN" sz="2400" b="1" dirty="0">
                <a:solidFill>
                  <a:srgbClr val="EB6877"/>
                </a:solidFill>
              </a:rPr>
              <a:t>——</a:t>
            </a:r>
            <a:r>
              <a:rPr lang="zh-CN" altLang="en-US" sz="2400" b="1" dirty="0">
                <a:solidFill>
                  <a:srgbClr val="EB6877"/>
                </a:solidFill>
              </a:rPr>
              <a:t>自有工作室</a:t>
            </a:r>
            <a:endParaRPr lang="en-US" altLang="zh-CN" sz="2400" b="1" dirty="0">
              <a:solidFill>
                <a:srgbClr val="EB6877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63E25C-C5ED-4925-9CCB-927DEB797039}"/>
              </a:ext>
            </a:extLst>
          </p:cNvPr>
          <p:cNvSpPr txBox="1"/>
          <p:nvPr/>
        </p:nvSpPr>
        <p:spPr>
          <a:xfrm>
            <a:off x="2463798" y="2150060"/>
            <a:ext cx="4216400" cy="255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800" b="1" dirty="0">
                <a:solidFill>
                  <a:srgbClr val="EB6877"/>
                </a:solidFill>
              </a:rPr>
              <a:t>魁北克工作室</a:t>
            </a:r>
            <a:endParaRPr lang="en-US" altLang="zh-CN" sz="2800" b="1" dirty="0">
              <a:solidFill>
                <a:srgbClr val="EB6877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>
                <a:solidFill>
                  <a:srgbClr val="EB6877"/>
                </a:solidFill>
              </a:rPr>
              <a:t>蒙特利尔工作室</a:t>
            </a:r>
            <a:endParaRPr lang="en-US" altLang="zh-CN" sz="2800" b="1" dirty="0">
              <a:solidFill>
                <a:srgbClr val="EB6877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800" b="1" dirty="0">
                <a:solidFill>
                  <a:srgbClr val="EB6877"/>
                </a:solidFill>
              </a:rPr>
              <a:t>上海碧汉网络</a:t>
            </a:r>
          </a:p>
        </p:txBody>
      </p:sp>
    </p:spTree>
    <p:extLst>
      <p:ext uri="{BB962C8B-B14F-4D97-AF65-F5344CB8AC3E}">
        <p14:creationId xmlns:p14="http://schemas.microsoft.com/office/powerpoint/2010/main" val="313976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F6B56AA1-1C75-4C6D-8C4E-4CC3D7B0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528" y="2124528"/>
            <a:ext cx="2608943" cy="260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C24281-42F1-49E3-B08B-1F681DCD3A43}"/>
              </a:ext>
            </a:extLst>
          </p:cNvPr>
          <p:cNvSpPr txBox="1"/>
          <p:nvPr/>
        </p:nvSpPr>
        <p:spPr>
          <a:xfrm>
            <a:off x="3192235" y="875441"/>
            <a:ext cx="2759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B6877"/>
                </a:solidFill>
              </a:rPr>
              <a:t>外包</a:t>
            </a:r>
            <a:r>
              <a:rPr lang="en-US" altLang="zh-CN" sz="2400" b="1" dirty="0">
                <a:solidFill>
                  <a:srgbClr val="EB6877"/>
                </a:solidFill>
              </a:rPr>
              <a:t>——</a:t>
            </a:r>
            <a:r>
              <a:rPr lang="zh-CN" altLang="en-US" sz="2400" b="1" dirty="0">
                <a:solidFill>
                  <a:srgbClr val="EB6877"/>
                </a:solidFill>
              </a:rPr>
              <a:t>其他公司</a:t>
            </a:r>
            <a:endParaRPr lang="en-US" altLang="zh-CN" sz="2400" b="1" dirty="0">
              <a:solidFill>
                <a:srgbClr val="EB68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08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5A6669-06FA-4288-8382-661F53E1A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65" y="3178629"/>
            <a:ext cx="4833784" cy="68580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ADE76A-89EC-4058-91FD-08AFE7CBC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65" y="3534229"/>
            <a:ext cx="4833784" cy="68580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D55F61-1B42-4926-B48D-DA023AD32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65" y="3889829"/>
            <a:ext cx="4833784" cy="68580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C53608-95F2-402F-9FAE-3309C865F0BE}"/>
              </a:ext>
            </a:extLst>
          </p:cNvPr>
          <p:cNvSpPr txBox="1"/>
          <p:nvPr/>
        </p:nvSpPr>
        <p:spPr>
          <a:xfrm>
            <a:off x="605993" y="255027"/>
            <a:ext cx="7844928" cy="280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EB6877"/>
                </a:solidFill>
              </a:rPr>
              <a:t>质量保证</a:t>
            </a:r>
            <a:endParaRPr lang="en-US" altLang="zh-CN" sz="2400" b="1" dirty="0">
              <a:solidFill>
                <a:srgbClr val="EB6877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b="1" dirty="0">
                <a:solidFill>
                  <a:srgbClr val="EB6877"/>
                </a:solidFill>
              </a:rPr>
              <a:t>静态代码分析工具和自动化软件测试工具</a:t>
            </a:r>
            <a:endParaRPr lang="en-US" altLang="zh-CN" sz="2400" b="1" dirty="0">
              <a:solidFill>
                <a:srgbClr val="EB6877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b="1" dirty="0">
                <a:solidFill>
                  <a:srgbClr val="EB6877"/>
                </a:solidFill>
              </a:rPr>
              <a:t>因果图</a:t>
            </a:r>
            <a:endParaRPr lang="en-US" altLang="zh-CN" sz="2400" b="1" dirty="0">
              <a:solidFill>
                <a:srgbClr val="EB6877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b="1" dirty="0">
                <a:solidFill>
                  <a:srgbClr val="EB6877"/>
                </a:solidFill>
              </a:rPr>
              <a:t>控制图和七点运行法</a:t>
            </a:r>
            <a:endParaRPr lang="en-US" altLang="zh-CN" sz="2400" b="1" dirty="0">
              <a:solidFill>
                <a:srgbClr val="EB6877"/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b="1" dirty="0">
                <a:solidFill>
                  <a:srgbClr val="EB6877"/>
                </a:solidFill>
              </a:rPr>
              <a:t>帕累托图</a:t>
            </a:r>
          </a:p>
        </p:txBody>
      </p:sp>
    </p:spTree>
    <p:extLst>
      <p:ext uri="{BB962C8B-B14F-4D97-AF65-F5344CB8AC3E}">
        <p14:creationId xmlns:p14="http://schemas.microsoft.com/office/powerpoint/2010/main" val="41666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6169A0-218A-43A3-99D6-7ABC7CA8E643}"/>
              </a:ext>
            </a:extLst>
          </p:cNvPr>
          <p:cNvSpPr txBox="1"/>
          <p:nvPr/>
        </p:nvSpPr>
        <p:spPr>
          <a:xfrm>
            <a:off x="2258984" y="3136612"/>
            <a:ext cx="4626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3200" b="1" kern="100" dirty="0">
                <a:solidFill>
                  <a:srgbClr val="EB6877"/>
                </a:solidFill>
                <a:effectLst/>
                <a:latin typeface="+mn-ea"/>
                <a:cs typeface="Times New Roman" panose="02020603050405020304" pitchFamily="18" charset="0"/>
              </a:rPr>
              <a:t>项目沟通计划</a:t>
            </a:r>
            <a:endParaRPr lang="zh-CN" altLang="en-US" sz="3200" b="1" dirty="0">
              <a:solidFill>
                <a:srgbClr val="EB68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12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586586A-90DD-48A0-A552-621A12061144}"/>
              </a:ext>
            </a:extLst>
          </p:cNvPr>
          <p:cNvSpPr txBox="1"/>
          <p:nvPr/>
        </p:nvSpPr>
        <p:spPr>
          <a:xfrm>
            <a:off x="3483735" y="320455"/>
            <a:ext cx="5525037" cy="62170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9900" dirty="0">
                <a:solidFill>
                  <a:schemeClr val="bg1"/>
                </a:solidFill>
                <a:latin typeface="方正风入松体 简" panose="02000500000000000000" pitchFamily="2" charset="-122"/>
                <a:ea typeface="方正风入松体 简" panose="02000500000000000000" pitchFamily="2" charset="-122"/>
              </a:rPr>
              <a:t>项目</a:t>
            </a:r>
            <a:endParaRPr lang="en-US" altLang="zh-CN" sz="19900" dirty="0">
              <a:solidFill>
                <a:schemeClr val="bg1"/>
              </a:solidFill>
              <a:latin typeface="方正风入松体 简" panose="02000500000000000000" pitchFamily="2" charset="-122"/>
              <a:ea typeface="方正风入松体 简" panose="02000500000000000000" pitchFamily="2" charset="-122"/>
            </a:endParaRPr>
          </a:p>
          <a:p>
            <a:pPr algn="ctr"/>
            <a:r>
              <a:rPr lang="zh-CN" altLang="en-US" sz="19900" dirty="0">
                <a:solidFill>
                  <a:schemeClr val="bg1"/>
                </a:solidFill>
                <a:latin typeface="方正风入松体 简" panose="02000500000000000000" pitchFamily="2" charset="-122"/>
                <a:ea typeface="方正风入松体 简" panose="02000500000000000000" pitchFamily="2" charset="-122"/>
              </a:rPr>
              <a:t>背景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AFE577-8D97-4B58-9D9C-5BA9144A7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70" y="2939015"/>
            <a:ext cx="979966" cy="979966"/>
          </a:xfrm>
          <a:prstGeom prst="rect">
            <a:avLst/>
          </a:prstGeom>
          <a:effectLst/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A826D6-C1F9-4F85-9DCA-F1499A471051}"/>
              </a:ext>
            </a:extLst>
          </p:cNvPr>
          <p:cNvSpPr txBox="1"/>
          <p:nvPr/>
        </p:nvSpPr>
        <p:spPr>
          <a:xfrm>
            <a:off x="565110" y="4973166"/>
            <a:ext cx="205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白舟大髭115 简" panose="02000500000000000000" pitchFamily="2" charset="-122"/>
              <a:ea typeface="方正白舟大髭115 简" panose="020005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现形记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806F8E-44E7-4A0D-9C2A-2D9AD0E2A779}"/>
              </a:ext>
            </a:extLst>
          </p:cNvPr>
          <p:cNvSpPr txBox="1"/>
          <p:nvPr/>
        </p:nvSpPr>
        <p:spPr>
          <a:xfrm>
            <a:off x="1489148" y="2321002"/>
            <a:ext cx="11301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方正字迹-仝斌飘逸体 简" panose="02000500000000000000" pitchFamily="2" charset="-122"/>
                <a:ea typeface="方正字迹-仝斌飘逸体 简" panose="02000500000000000000" pitchFamily="2" charset="-122"/>
              </a:rPr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36451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213275-7B05-46BA-BF02-6043431C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7" y="1053183"/>
            <a:ext cx="3376368" cy="4790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E64C88-C39A-41D8-9067-1C584D7B8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44" y="729064"/>
            <a:ext cx="3376368" cy="4790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B0CC39-1221-4DCD-A87B-276F4733A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81" y="359533"/>
            <a:ext cx="3376368" cy="4790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46CC25-DB9C-4A6B-A0B3-CDB517FCA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17" y="729064"/>
            <a:ext cx="3376368" cy="4790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19AAC1-46E6-43A5-8857-09C61099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40" y="1053183"/>
            <a:ext cx="3376368" cy="4790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9F8BFA-8190-47FC-BD13-4CB2028D1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502" y="1449219"/>
            <a:ext cx="3376368" cy="4790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D17FE9-D5E1-4485-B397-CCFEC51F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49" y="788841"/>
            <a:ext cx="3376368" cy="4790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19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4CAADF-4BBC-48B2-BB64-E220F633B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32" y="2089065"/>
            <a:ext cx="3688739" cy="523345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DEB5AD-7D3E-4FAB-8429-5DA18DED5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21" y="2810489"/>
            <a:ext cx="3688739" cy="523345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2BF381-D601-4CF4-8029-24B13F42E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10" y="3622763"/>
            <a:ext cx="3688739" cy="523345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1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7B041D2-A708-436C-A5D6-390020518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9054"/>
              </p:ext>
            </p:extLst>
          </p:nvPr>
        </p:nvGraphicFramePr>
        <p:xfrm>
          <a:off x="2912150" y="66236"/>
          <a:ext cx="6043353" cy="630542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645912">
                  <a:extLst>
                    <a:ext uri="{9D8B030D-6E8A-4147-A177-3AD203B41FA5}">
                      <a16:colId xmlns:a16="http://schemas.microsoft.com/office/drawing/2014/main" val="1644140396"/>
                    </a:ext>
                  </a:extLst>
                </a:gridCol>
                <a:gridCol w="1081969">
                  <a:extLst>
                    <a:ext uri="{9D8B030D-6E8A-4147-A177-3AD203B41FA5}">
                      <a16:colId xmlns:a16="http://schemas.microsoft.com/office/drawing/2014/main" val="2408152661"/>
                    </a:ext>
                  </a:extLst>
                </a:gridCol>
                <a:gridCol w="65771">
                  <a:extLst>
                    <a:ext uri="{9D8B030D-6E8A-4147-A177-3AD203B41FA5}">
                      <a16:colId xmlns:a16="http://schemas.microsoft.com/office/drawing/2014/main" val="2947605024"/>
                    </a:ext>
                  </a:extLst>
                </a:gridCol>
                <a:gridCol w="778910">
                  <a:extLst>
                    <a:ext uri="{9D8B030D-6E8A-4147-A177-3AD203B41FA5}">
                      <a16:colId xmlns:a16="http://schemas.microsoft.com/office/drawing/2014/main" val="2970918069"/>
                    </a:ext>
                  </a:extLst>
                </a:gridCol>
                <a:gridCol w="527943">
                  <a:extLst>
                    <a:ext uri="{9D8B030D-6E8A-4147-A177-3AD203B41FA5}">
                      <a16:colId xmlns:a16="http://schemas.microsoft.com/office/drawing/2014/main" val="2827680669"/>
                    </a:ext>
                  </a:extLst>
                </a:gridCol>
                <a:gridCol w="778910">
                  <a:extLst>
                    <a:ext uri="{9D8B030D-6E8A-4147-A177-3AD203B41FA5}">
                      <a16:colId xmlns:a16="http://schemas.microsoft.com/office/drawing/2014/main" val="1444724634"/>
                    </a:ext>
                  </a:extLst>
                </a:gridCol>
                <a:gridCol w="1081969">
                  <a:extLst>
                    <a:ext uri="{9D8B030D-6E8A-4147-A177-3AD203B41FA5}">
                      <a16:colId xmlns:a16="http://schemas.microsoft.com/office/drawing/2014/main" val="1630908212"/>
                    </a:ext>
                  </a:extLst>
                </a:gridCol>
                <a:gridCol w="1081969">
                  <a:extLst>
                    <a:ext uri="{9D8B030D-6E8A-4147-A177-3AD203B41FA5}">
                      <a16:colId xmlns:a16="http://schemas.microsoft.com/office/drawing/2014/main" val="800840956"/>
                    </a:ext>
                  </a:extLst>
                </a:gridCol>
              </a:tblGrid>
              <a:tr h="387108">
                <a:tc rowSpan="10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人工成本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vert="eaVert" anchor="ctr">
                    <a:solidFill>
                      <a:srgbClr val="EB687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活动名称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需要的人力资源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需要的时间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单位时间的工资标准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小计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257844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艺术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336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天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183,960,000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38212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编码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272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600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天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297,840,000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419518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动画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371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600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天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162,498,000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802058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设计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215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800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天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188,340,000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18105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音频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39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天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14,235,000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70833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质量保证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802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天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58,546,000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583913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其他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207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天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75,555,000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947438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管理层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年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天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65,700,000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972236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R="45085"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人工成本合计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1,046,674,000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3464"/>
                  </a:ext>
                </a:extLst>
              </a:tr>
              <a:tr h="219467">
                <a:tc rowSpan="15"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非人工成本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vert="eaVert" anchor="ctr">
                    <a:solidFill>
                      <a:srgbClr val="EB687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非人力资源的分类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非人力资源的数量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单价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小计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413248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材料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纸张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18.9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9,450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426789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笔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4000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8,000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637979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设备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摄影机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10500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525,000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082831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显示器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20000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200,000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68118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游戏机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12869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1,286,900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96508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计算机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2260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22199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50,169,740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475642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服务器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15200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1,520,000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20219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打印机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1069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10,690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103865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差旅及通信费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住宿费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2260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800/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月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1,808,000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266635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办公楼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200,000/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月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12,000,000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23443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交通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2260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300/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月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678,000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159713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管理费用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伙食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2260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1000/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月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2,260,000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21527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其他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宣传与发行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200,000,000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200,000,000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910924"/>
                  </a:ext>
                </a:extLst>
              </a:tr>
              <a:tr h="2194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非人工成本合计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 dirty="0">
                          <a:solidFill>
                            <a:schemeClr val="bg1"/>
                          </a:solidFill>
                          <a:effectLst/>
                        </a:rPr>
                        <a:t>259,675,780</a:t>
                      </a:r>
                      <a:r>
                        <a:rPr lang="zh-CN" sz="1100" b="1" kern="0" cap="all" dirty="0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720147"/>
                  </a:ext>
                </a:extLst>
              </a:tr>
              <a:tr h="219467"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不可预见费用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>
                          <a:solidFill>
                            <a:schemeClr val="bg1"/>
                          </a:solidFill>
                          <a:effectLst/>
                        </a:rPr>
                        <a:t>43,650,220</a:t>
                      </a: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292014"/>
                  </a:ext>
                </a:extLst>
              </a:tr>
              <a:tr h="219467">
                <a:tc grid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zh-CN" sz="1100" b="1" kern="0" cap="all">
                          <a:solidFill>
                            <a:schemeClr val="bg1"/>
                          </a:solidFill>
                          <a:effectLst/>
                        </a:rPr>
                        <a:t>总计</a:t>
                      </a:r>
                      <a:endParaRPr lang="zh-CN" sz="1100" b="1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n-US" sz="1100" b="1" kern="0" cap="all" dirty="0">
                          <a:solidFill>
                            <a:schemeClr val="bg1"/>
                          </a:solidFill>
                          <a:effectLst/>
                        </a:rPr>
                        <a:t>1,350,000,000</a:t>
                      </a:r>
                      <a:r>
                        <a:rPr lang="zh-CN" sz="1100" b="1" kern="0" cap="all" dirty="0">
                          <a:solidFill>
                            <a:schemeClr val="bg1"/>
                          </a:solidFill>
                          <a:effectLst/>
                        </a:rPr>
                        <a:t>元</a:t>
                      </a:r>
                      <a:endParaRPr lang="zh-CN" sz="11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741" marR="22741" marT="22741" marB="22741" anchor="ctr">
                    <a:solidFill>
                      <a:srgbClr val="EB6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579949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DE44D013-EFEF-447D-91C0-E2D37E605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95490" y="463434"/>
            <a:ext cx="4180491" cy="5931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593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1ECE2250-FB15-4B99-8FA1-CA4CE6005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3167" y="0"/>
            <a:ext cx="106503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F4DB47-B655-4896-8CA6-A187F43D7005}"/>
              </a:ext>
            </a:extLst>
          </p:cNvPr>
          <p:cNvSpPr txBox="1"/>
          <p:nvPr/>
        </p:nvSpPr>
        <p:spPr>
          <a:xfrm>
            <a:off x="2083376" y="2967335"/>
            <a:ext cx="4977245" cy="923330"/>
          </a:xfrm>
          <a:prstGeom prst="rect">
            <a:avLst/>
          </a:prstGeom>
          <a:solidFill>
            <a:srgbClr val="E6302F"/>
          </a:solidFill>
        </p:spPr>
        <p:txBody>
          <a:bodyPr wrap="square">
            <a:spAutoFit/>
          </a:bodyPr>
          <a:lstStyle/>
          <a:p>
            <a:r>
              <a:rPr lang="en-US" altLang="zh-CN" sz="5400" b="1" i="0" dirty="0">
                <a:solidFill>
                  <a:schemeClr val="bg1"/>
                </a:solidFill>
                <a:effectLst/>
                <a:latin typeface="+mn-ea"/>
              </a:rPr>
              <a:t>¥</a:t>
            </a:r>
            <a:r>
              <a:rPr lang="en-US" altLang="zh-CN" sz="5400" b="1" cap="all" dirty="0">
                <a:solidFill>
                  <a:schemeClr val="bg1"/>
                </a:solidFill>
                <a:effectLst/>
                <a:latin typeface="+mn-ea"/>
              </a:rPr>
              <a:t>1,350,000,000</a:t>
            </a:r>
            <a:endParaRPr lang="en-US" altLang="zh-CN" sz="5400" b="1" cap="all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4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73874A-4D75-4E40-A612-767354B5BBEF}"/>
              </a:ext>
            </a:extLst>
          </p:cNvPr>
          <p:cNvSpPr txBox="1"/>
          <p:nvPr/>
        </p:nvSpPr>
        <p:spPr>
          <a:xfrm>
            <a:off x="765914" y="427952"/>
            <a:ext cx="7612172" cy="163121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EB6877"/>
                </a:solidFill>
              </a:rPr>
              <a:t>变更 </a:t>
            </a:r>
            <a:r>
              <a:rPr lang="en-US" altLang="zh-CN" sz="2000" dirty="0">
                <a:solidFill>
                  <a:srgbClr val="EB6877"/>
                </a:solidFill>
              </a:rPr>
              <a:t>1 </a:t>
            </a:r>
          </a:p>
          <a:p>
            <a:pPr algn="ctr"/>
            <a:endParaRPr lang="en-US" altLang="zh-CN" sz="2000" dirty="0">
              <a:solidFill>
                <a:srgbClr val="EB6877"/>
              </a:solidFill>
            </a:endParaRPr>
          </a:p>
          <a:p>
            <a:pPr algn="ctr"/>
            <a:r>
              <a:rPr lang="en-US" altLang="zh-CN" sz="2000" dirty="0">
                <a:solidFill>
                  <a:srgbClr val="EB6877"/>
                </a:solidFill>
              </a:rPr>
              <a:t>2023</a:t>
            </a:r>
            <a:r>
              <a:rPr lang="zh-CN" altLang="en-US" sz="2000" dirty="0">
                <a:solidFill>
                  <a:srgbClr val="EB6877"/>
                </a:solidFill>
              </a:rPr>
              <a:t>年</a:t>
            </a:r>
            <a:r>
              <a:rPr lang="en-US" altLang="zh-CN" sz="2000" dirty="0">
                <a:solidFill>
                  <a:srgbClr val="EB6877"/>
                </a:solidFill>
              </a:rPr>
              <a:t>1</a:t>
            </a:r>
            <a:r>
              <a:rPr lang="zh-CN" altLang="en-US" sz="2000" dirty="0">
                <a:solidFill>
                  <a:srgbClr val="EB6877"/>
                </a:solidFill>
              </a:rPr>
              <a:t>月</a:t>
            </a:r>
            <a:r>
              <a:rPr lang="en-US" altLang="zh-CN" sz="2000" dirty="0">
                <a:solidFill>
                  <a:srgbClr val="EB6877"/>
                </a:solidFill>
              </a:rPr>
              <a:t>25</a:t>
            </a:r>
            <a:r>
              <a:rPr lang="zh-CN" altLang="en-US" sz="2000" dirty="0">
                <a:solidFill>
                  <a:srgbClr val="EB6877"/>
                </a:solidFill>
              </a:rPr>
              <a:t>日</a:t>
            </a:r>
            <a:endParaRPr lang="en-US" altLang="zh-CN" sz="2000" dirty="0">
              <a:solidFill>
                <a:srgbClr val="EB6877"/>
              </a:solidFill>
            </a:endParaRPr>
          </a:p>
          <a:p>
            <a:pPr algn="ctr"/>
            <a:endParaRPr lang="en-US" altLang="zh-CN" sz="2000" dirty="0">
              <a:solidFill>
                <a:srgbClr val="EB6877"/>
              </a:solidFill>
            </a:endParaRPr>
          </a:p>
          <a:p>
            <a:pPr algn="ctr"/>
            <a:r>
              <a:rPr lang="zh-CN" altLang="en-US" sz="2000" dirty="0">
                <a:solidFill>
                  <a:srgbClr val="EB6877"/>
                </a:solidFill>
              </a:rPr>
              <a:t>监管要求不能包含真实地点、不能有好结局 → 开发初期，删改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47D0C3-6534-4D27-9801-F42BDD984186}"/>
              </a:ext>
            </a:extLst>
          </p:cNvPr>
          <p:cNvSpPr txBox="1"/>
          <p:nvPr/>
        </p:nvSpPr>
        <p:spPr>
          <a:xfrm>
            <a:off x="765914" y="2473199"/>
            <a:ext cx="7612172" cy="163121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EB6877"/>
                </a:solidFill>
              </a:rPr>
              <a:t>变更 </a:t>
            </a:r>
            <a:r>
              <a:rPr lang="en-US" altLang="zh-CN" sz="2000" dirty="0">
                <a:solidFill>
                  <a:srgbClr val="EB6877"/>
                </a:solidFill>
              </a:rPr>
              <a:t>2</a:t>
            </a:r>
          </a:p>
          <a:p>
            <a:pPr algn="ctr"/>
            <a:endParaRPr lang="en-US" altLang="zh-CN" sz="2000" dirty="0">
              <a:solidFill>
                <a:srgbClr val="EB6877"/>
              </a:solidFill>
            </a:endParaRPr>
          </a:p>
          <a:p>
            <a:pPr algn="ctr"/>
            <a:r>
              <a:rPr lang="en-US" altLang="zh-CN" sz="2000" dirty="0">
                <a:solidFill>
                  <a:srgbClr val="EB6877"/>
                </a:solidFill>
              </a:rPr>
              <a:t>2024</a:t>
            </a:r>
            <a:r>
              <a:rPr lang="zh-CN" altLang="en-US" sz="2000" dirty="0">
                <a:solidFill>
                  <a:srgbClr val="EB6877"/>
                </a:solidFill>
              </a:rPr>
              <a:t>年</a:t>
            </a:r>
            <a:r>
              <a:rPr lang="en-US" altLang="zh-CN" sz="2000" dirty="0">
                <a:solidFill>
                  <a:srgbClr val="EB6877"/>
                </a:solidFill>
              </a:rPr>
              <a:t>1</a:t>
            </a:r>
            <a:r>
              <a:rPr lang="zh-CN" altLang="en-US" sz="2000" dirty="0">
                <a:solidFill>
                  <a:srgbClr val="EB6877"/>
                </a:solidFill>
              </a:rPr>
              <a:t>月</a:t>
            </a:r>
            <a:r>
              <a:rPr lang="en-US" altLang="zh-CN" sz="2000" dirty="0">
                <a:solidFill>
                  <a:srgbClr val="EB6877"/>
                </a:solidFill>
              </a:rPr>
              <a:t>1</a:t>
            </a:r>
            <a:r>
              <a:rPr lang="zh-CN" altLang="en-US" sz="2000" dirty="0">
                <a:solidFill>
                  <a:srgbClr val="EB6877"/>
                </a:solidFill>
              </a:rPr>
              <a:t>日</a:t>
            </a:r>
            <a:endParaRPr lang="en-US" altLang="zh-CN" sz="2000" dirty="0">
              <a:solidFill>
                <a:srgbClr val="EB6877"/>
              </a:solidFill>
            </a:endParaRPr>
          </a:p>
          <a:p>
            <a:pPr algn="ctr"/>
            <a:endParaRPr lang="en-US" altLang="zh-CN" sz="2000" dirty="0">
              <a:solidFill>
                <a:srgbClr val="EB6877"/>
              </a:solidFill>
            </a:endParaRPr>
          </a:p>
          <a:p>
            <a:pPr algn="ctr"/>
            <a:r>
              <a:rPr lang="zh-CN" altLang="en-US" sz="2000" dirty="0">
                <a:solidFill>
                  <a:srgbClr val="EB6877"/>
                </a:solidFill>
              </a:rPr>
              <a:t>新冠疫情（续）爆发 员工在家办公 → 细化管理、抗疫经验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BF49D2-23C5-4EA6-8572-F912A97C6356}"/>
              </a:ext>
            </a:extLst>
          </p:cNvPr>
          <p:cNvSpPr txBox="1"/>
          <p:nvPr/>
        </p:nvSpPr>
        <p:spPr>
          <a:xfrm>
            <a:off x="765914" y="4518446"/>
            <a:ext cx="7612172" cy="163121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EB6877"/>
                </a:solidFill>
              </a:rPr>
              <a:t>变更 </a:t>
            </a:r>
            <a:r>
              <a:rPr lang="en-US" altLang="zh-CN" sz="2000" dirty="0">
                <a:solidFill>
                  <a:srgbClr val="EB6877"/>
                </a:solidFill>
              </a:rPr>
              <a:t>3</a:t>
            </a:r>
          </a:p>
          <a:p>
            <a:pPr algn="ctr"/>
            <a:endParaRPr lang="en-US" altLang="zh-CN" sz="2000" dirty="0">
              <a:solidFill>
                <a:srgbClr val="EB6877"/>
              </a:solidFill>
            </a:endParaRPr>
          </a:p>
          <a:p>
            <a:pPr algn="ctr"/>
            <a:r>
              <a:rPr lang="en-US" altLang="zh-CN" sz="2000" dirty="0">
                <a:solidFill>
                  <a:srgbClr val="EB6877"/>
                </a:solidFill>
              </a:rPr>
              <a:t>2024</a:t>
            </a:r>
            <a:r>
              <a:rPr lang="zh-CN" altLang="en-US" sz="2000" dirty="0">
                <a:solidFill>
                  <a:srgbClr val="EB6877"/>
                </a:solidFill>
              </a:rPr>
              <a:t>年</a:t>
            </a:r>
            <a:r>
              <a:rPr lang="en-US" altLang="zh-CN" sz="2000" dirty="0">
                <a:solidFill>
                  <a:srgbClr val="EB6877"/>
                </a:solidFill>
              </a:rPr>
              <a:t>11</a:t>
            </a:r>
            <a:r>
              <a:rPr lang="zh-CN" altLang="en-US" sz="2000" dirty="0">
                <a:solidFill>
                  <a:srgbClr val="EB6877"/>
                </a:solidFill>
              </a:rPr>
              <a:t>月</a:t>
            </a:r>
            <a:r>
              <a:rPr lang="en-US" altLang="zh-CN" sz="2000" dirty="0">
                <a:solidFill>
                  <a:srgbClr val="EB6877"/>
                </a:solidFill>
              </a:rPr>
              <a:t>11</a:t>
            </a:r>
            <a:r>
              <a:rPr lang="zh-CN" altLang="en-US" sz="2000" dirty="0">
                <a:solidFill>
                  <a:srgbClr val="EB6877"/>
                </a:solidFill>
              </a:rPr>
              <a:t>日</a:t>
            </a:r>
            <a:endParaRPr lang="en-US" altLang="zh-CN" sz="2000" dirty="0">
              <a:solidFill>
                <a:srgbClr val="EB6877"/>
              </a:solidFill>
            </a:endParaRPr>
          </a:p>
          <a:p>
            <a:pPr algn="ctr"/>
            <a:endParaRPr lang="en-US" altLang="zh-CN" sz="2000" dirty="0">
              <a:solidFill>
                <a:srgbClr val="EB6877"/>
              </a:solidFill>
            </a:endParaRPr>
          </a:p>
          <a:p>
            <a:pPr algn="ctr"/>
            <a:r>
              <a:rPr lang="zh-CN" altLang="en-US" sz="2000" dirty="0">
                <a:solidFill>
                  <a:srgbClr val="EB6877"/>
                </a:solidFill>
              </a:rPr>
              <a:t>金融海啸（续）爆发 → 裁员、剪裁功能</a:t>
            </a:r>
          </a:p>
        </p:txBody>
      </p:sp>
    </p:spTree>
    <p:extLst>
      <p:ext uri="{BB962C8B-B14F-4D97-AF65-F5344CB8AC3E}">
        <p14:creationId xmlns:p14="http://schemas.microsoft.com/office/powerpoint/2010/main" val="233098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6BF7975-73CF-4100-AE1B-22BEA1963491}"/>
              </a:ext>
            </a:extLst>
          </p:cNvPr>
          <p:cNvSpPr txBox="1"/>
          <p:nvPr/>
        </p:nvSpPr>
        <p:spPr>
          <a:xfrm>
            <a:off x="887337" y="2326550"/>
            <a:ext cx="7369325" cy="22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>
                <a:solidFill>
                  <a:srgbClr val="EB6877"/>
                </a:solidFill>
              </a:rPr>
              <a:t>验收标准  技术方法  详细设计  项目网络图  依赖关系</a:t>
            </a:r>
            <a:endParaRPr lang="en-US" altLang="zh-CN" sz="2400" b="1" dirty="0">
              <a:solidFill>
                <a:srgbClr val="EB6877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b="1" dirty="0">
                <a:solidFill>
                  <a:srgbClr val="EB6877"/>
                </a:solidFill>
              </a:rPr>
              <a:t>质量计划  配置管理计划  风险管理计划</a:t>
            </a:r>
            <a:endParaRPr lang="en-US" altLang="zh-CN" sz="2400" b="1" dirty="0">
              <a:solidFill>
                <a:srgbClr val="EB6877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b="1" dirty="0">
                <a:solidFill>
                  <a:srgbClr val="EB6877"/>
                </a:solidFill>
              </a:rPr>
              <a:t>……</a:t>
            </a:r>
            <a:endParaRPr lang="zh-CN" altLang="en-US" sz="2400" b="1" dirty="0">
              <a:solidFill>
                <a:srgbClr val="EB68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2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11EF91B-C6D0-467C-AEF3-08162BBE77BE}"/>
              </a:ext>
            </a:extLst>
          </p:cNvPr>
          <p:cNvSpPr txBox="1"/>
          <p:nvPr/>
        </p:nvSpPr>
        <p:spPr>
          <a:xfrm>
            <a:off x="717181" y="3788857"/>
            <a:ext cx="304245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B6877"/>
                </a:solidFill>
              </a:rPr>
              <a:t>销量</a:t>
            </a:r>
            <a:endParaRPr lang="en-US" altLang="zh-CN" sz="2800" b="1" dirty="0">
              <a:solidFill>
                <a:srgbClr val="EB6877"/>
              </a:solidFill>
            </a:endParaRPr>
          </a:p>
          <a:p>
            <a:pPr algn="ctr"/>
            <a:r>
              <a:rPr lang="en-US" altLang="zh-CN" sz="6000" dirty="0">
                <a:solidFill>
                  <a:srgbClr val="EB6877"/>
                </a:solidFill>
              </a:rPr>
              <a:t>1.4</a:t>
            </a:r>
            <a:r>
              <a:rPr lang="zh-CN" altLang="en-US" sz="6000" dirty="0">
                <a:solidFill>
                  <a:srgbClr val="EB6877"/>
                </a:solidFill>
              </a:rPr>
              <a:t>亿</a:t>
            </a:r>
            <a:r>
              <a:rPr lang="zh-CN" altLang="en-US" sz="2800" dirty="0">
                <a:solidFill>
                  <a:srgbClr val="EB6877"/>
                </a:solidFill>
              </a:rPr>
              <a:t>份</a:t>
            </a:r>
            <a:endParaRPr lang="en-US" altLang="zh-CN" sz="2800" dirty="0">
              <a:solidFill>
                <a:srgbClr val="EB6877"/>
              </a:solidFill>
            </a:endParaRPr>
          </a:p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9EF829-D938-4155-9838-A523DB85B3CC}"/>
              </a:ext>
            </a:extLst>
          </p:cNvPr>
          <p:cNvSpPr txBox="1"/>
          <p:nvPr/>
        </p:nvSpPr>
        <p:spPr>
          <a:xfrm>
            <a:off x="5384363" y="3788857"/>
            <a:ext cx="304245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B6877"/>
                </a:solidFill>
              </a:rPr>
              <a:t>营收</a:t>
            </a:r>
            <a:endParaRPr lang="en-US" altLang="zh-CN" sz="2800" b="1" dirty="0">
              <a:solidFill>
                <a:srgbClr val="EB6877"/>
              </a:solidFill>
            </a:endParaRPr>
          </a:p>
          <a:p>
            <a:pPr algn="ctr"/>
            <a:r>
              <a:rPr lang="en-US" altLang="zh-CN" sz="6000" dirty="0">
                <a:solidFill>
                  <a:srgbClr val="EB6877"/>
                </a:solidFill>
              </a:rPr>
              <a:t>80</a:t>
            </a:r>
            <a:r>
              <a:rPr lang="zh-CN" altLang="en-US" sz="6000" dirty="0">
                <a:solidFill>
                  <a:srgbClr val="EB6877"/>
                </a:solidFill>
              </a:rPr>
              <a:t>亿</a:t>
            </a:r>
            <a:r>
              <a:rPr lang="zh-CN" altLang="en-US" sz="2800" dirty="0">
                <a:solidFill>
                  <a:srgbClr val="EB6877"/>
                </a:solidFill>
              </a:rPr>
              <a:t>美元</a:t>
            </a:r>
            <a:endParaRPr lang="en-US" altLang="zh-CN" sz="2800" dirty="0">
              <a:solidFill>
                <a:srgbClr val="EB6877"/>
              </a:solidFill>
            </a:endParaRPr>
          </a:p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1D133E-3B49-418A-9FE3-477ACD089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45" y="767192"/>
            <a:ext cx="5590310" cy="2030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8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02A122E9-377D-4F1A-B6C8-C6BD3BC22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70" y="2869406"/>
            <a:ext cx="4729942" cy="33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0FCBE0-6846-4E6C-A8AC-68D12EAFC077}"/>
              </a:ext>
            </a:extLst>
          </p:cNvPr>
          <p:cNvSpPr txBox="1"/>
          <p:nvPr/>
        </p:nvSpPr>
        <p:spPr>
          <a:xfrm>
            <a:off x="515388" y="3164407"/>
            <a:ext cx="19512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EB6877"/>
                </a:solidFill>
              </a:rPr>
              <a:t>组长总结</a:t>
            </a:r>
            <a:endParaRPr lang="en-US" altLang="zh-CN" sz="2800" b="1" dirty="0">
              <a:solidFill>
                <a:srgbClr val="EB6877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B40A77-8BDD-4EB3-88D3-869F25F29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4" y="551118"/>
            <a:ext cx="843526" cy="8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7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1EBEE2-33A0-4489-A281-383FE6220652}"/>
              </a:ext>
            </a:extLst>
          </p:cNvPr>
          <p:cNvSpPr txBox="1"/>
          <p:nvPr/>
        </p:nvSpPr>
        <p:spPr>
          <a:xfrm>
            <a:off x="3586766" y="461562"/>
            <a:ext cx="197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参考资料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B3F3BC-B4FE-4A5E-A003-6D0C480244A9}"/>
              </a:ext>
            </a:extLst>
          </p:cNvPr>
          <p:cNvSpPr txBox="1"/>
          <p:nvPr/>
        </p:nvSpPr>
        <p:spPr>
          <a:xfrm>
            <a:off x="569890" y="1158983"/>
            <a:ext cx="800422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侠盗猎车手</a:t>
            </a:r>
            <a:r>
              <a:rPr lang="en-US" altLang="zh-CN" sz="1400" b="1" dirty="0">
                <a:solidFill>
                  <a:schemeClr val="bg1"/>
                </a:solidFill>
              </a:rPr>
              <a:t>5_</a:t>
            </a:r>
            <a:r>
              <a:rPr lang="zh-CN" altLang="en-US" sz="1400" b="1" dirty="0">
                <a:solidFill>
                  <a:schemeClr val="bg1"/>
                </a:solidFill>
              </a:rPr>
              <a:t>百度百科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https://baike.baidu.com/item/%E4%BE%A0%E7%9B%97%E7%8C%8E%E8%BD%A6%E6%89%8B5/9308517</a:t>
            </a:r>
          </a:p>
          <a:p>
            <a:r>
              <a:rPr lang="en-US" altLang="zh-CN" sz="1400" b="1" dirty="0">
                <a:solidFill>
                  <a:schemeClr val="bg1"/>
                </a:solidFill>
              </a:rPr>
              <a:t>GTA5</a:t>
            </a:r>
            <a:r>
              <a:rPr lang="zh-CN" altLang="en-US" sz="1400" b="1" dirty="0">
                <a:solidFill>
                  <a:schemeClr val="bg1"/>
                </a:solidFill>
              </a:rPr>
              <a:t>主线任务有多少个？</a:t>
            </a:r>
            <a:r>
              <a:rPr lang="en-US" altLang="zh-CN" sz="1400" b="1" dirty="0">
                <a:solidFill>
                  <a:schemeClr val="bg1"/>
                </a:solidFill>
              </a:rPr>
              <a:t>_</a:t>
            </a:r>
            <a:r>
              <a:rPr lang="zh-CN" altLang="en-US" sz="1400" b="1" dirty="0">
                <a:solidFill>
                  <a:schemeClr val="bg1"/>
                </a:solidFill>
              </a:rPr>
              <a:t>百度知道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https://zhidao.baidu.com/question/245167502946392164.html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侠盗猎车手</a:t>
            </a:r>
            <a:r>
              <a:rPr lang="en-US" altLang="zh-CN" sz="1400" b="1" dirty="0">
                <a:solidFill>
                  <a:schemeClr val="bg1"/>
                </a:solidFill>
              </a:rPr>
              <a:t>5</a:t>
            </a:r>
            <a:r>
              <a:rPr lang="zh-CN" altLang="en-US" sz="1400" b="1" dirty="0">
                <a:solidFill>
                  <a:schemeClr val="bg1"/>
                </a:solidFill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</a:rPr>
              <a:t>GTA5</a:t>
            </a:r>
            <a:r>
              <a:rPr lang="zh-CN" altLang="en-US" sz="1400" b="1" dirty="0">
                <a:solidFill>
                  <a:schemeClr val="bg1"/>
                </a:solidFill>
              </a:rPr>
              <a:t>） 全</a:t>
            </a:r>
            <a:r>
              <a:rPr lang="en-US" altLang="zh-CN" sz="1400" b="1" dirty="0">
                <a:solidFill>
                  <a:schemeClr val="bg1"/>
                </a:solidFill>
              </a:rPr>
              <a:t>57</a:t>
            </a:r>
            <a:r>
              <a:rPr lang="zh-CN" altLang="en-US" sz="1400" b="1" dirty="0">
                <a:solidFill>
                  <a:schemeClr val="bg1"/>
                </a:solidFill>
              </a:rPr>
              <a:t>种随机任务触发条件及奖励图文一览</a:t>
            </a:r>
            <a:r>
              <a:rPr lang="en-US" altLang="zh-CN" sz="1400" b="1" dirty="0">
                <a:solidFill>
                  <a:schemeClr val="bg1"/>
                </a:solidFill>
              </a:rPr>
              <a:t>_ATM Robbery / ATM</a:t>
            </a:r>
            <a:r>
              <a:rPr lang="zh-CN" altLang="en-US" sz="1400" b="1" dirty="0">
                <a:solidFill>
                  <a:schemeClr val="bg1"/>
                </a:solidFill>
              </a:rPr>
              <a:t>抢劫</a:t>
            </a:r>
            <a:r>
              <a:rPr lang="en-US" altLang="zh-CN" sz="1400" b="1" dirty="0">
                <a:solidFill>
                  <a:schemeClr val="bg1"/>
                </a:solidFill>
              </a:rPr>
              <a:t>-</a:t>
            </a:r>
            <a:r>
              <a:rPr lang="zh-CN" altLang="en-US" sz="1400" b="1" dirty="0">
                <a:solidFill>
                  <a:schemeClr val="bg1"/>
                </a:solidFill>
              </a:rPr>
              <a:t>游民星空 </a:t>
            </a:r>
            <a:r>
              <a:rPr lang="en-US" altLang="zh-CN" sz="1400" b="1" dirty="0">
                <a:solidFill>
                  <a:schemeClr val="bg1"/>
                </a:solidFill>
              </a:rPr>
              <a:t>GamerSky.com</a:t>
            </a: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https://www.gamersky.com/handbook/201412/500121.shtml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项目管理 各阶段的文档 模版</a:t>
            </a:r>
            <a:r>
              <a:rPr lang="en-US" altLang="zh-CN" sz="1400" b="1" dirty="0">
                <a:solidFill>
                  <a:schemeClr val="bg1"/>
                </a:solidFill>
              </a:rPr>
              <a:t>(</a:t>
            </a:r>
            <a:r>
              <a:rPr lang="zh-CN" altLang="en-US" sz="1400" b="1" dirty="0">
                <a:solidFill>
                  <a:schemeClr val="bg1"/>
                </a:solidFill>
              </a:rPr>
              <a:t>汇总版</a:t>
            </a:r>
            <a:r>
              <a:rPr lang="en-US" altLang="zh-CN" sz="1400" b="1" dirty="0">
                <a:solidFill>
                  <a:schemeClr val="bg1"/>
                </a:solidFill>
              </a:rPr>
              <a:t>) - </a:t>
            </a:r>
            <a:r>
              <a:rPr lang="zh-CN" altLang="en-US" sz="1400" b="1" dirty="0">
                <a:solidFill>
                  <a:schemeClr val="bg1"/>
                </a:solidFill>
              </a:rPr>
              <a:t>百度文库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https://wenku.baidu.com/view/c789a64ee518964bcf847c6a.html</a:t>
            </a:r>
          </a:p>
          <a:p>
            <a:r>
              <a:rPr lang="en-US" altLang="zh-CN" sz="1400" b="1" dirty="0">
                <a:solidFill>
                  <a:schemeClr val="bg1"/>
                </a:solidFill>
              </a:rPr>
              <a:t>《</a:t>
            </a:r>
            <a:r>
              <a:rPr lang="zh-CN" altLang="en-US" sz="1400" b="1" dirty="0">
                <a:solidFill>
                  <a:schemeClr val="bg1"/>
                </a:solidFill>
              </a:rPr>
              <a:t>赛博朋克</a:t>
            </a:r>
            <a:r>
              <a:rPr lang="en-US" altLang="zh-CN" sz="1400" b="1" dirty="0">
                <a:solidFill>
                  <a:schemeClr val="bg1"/>
                </a:solidFill>
              </a:rPr>
              <a:t>2077》</a:t>
            </a:r>
            <a:r>
              <a:rPr lang="zh-CN" altLang="en-US" sz="1400" b="1" dirty="0">
                <a:solidFill>
                  <a:schemeClr val="bg1"/>
                </a:solidFill>
              </a:rPr>
              <a:t>开发中的问题不止一个，但未来可期 </a:t>
            </a:r>
            <a:r>
              <a:rPr lang="en-US" altLang="zh-CN" sz="1400" b="1" dirty="0">
                <a:solidFill>
                  <a:schemeClr val="bg1"/>
                </a:solidFill>
              </a:rPr>
              <a:t>- </a:t>
            </a:r>
            <a:r>
              <a:rPr lang="zh-CN" altLang="en-US" sz="1400" b="1" dirty="0">
                <a:solidFill>
                  <a:schemeClr val="bg1"/>
                </a:solidFill>
              </a:rPr>
              <a:t>知乎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https://zhuanlan.zhihu.com/p/345296960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薄熙来</a:t>
            </a:r>
            <a:r>
              <a:rPr lang="en-US" altLang="zh-CN" sz="1400" b="1" dirty="0">
                <a:solidFill>
                  <a:schemeClr val="bg1"/>
                </a:solidFill>
              </a:rPr>
              <a:t>_</a:t>
            </a:r>
            <a:r>
              <a:rPr lang="zh-CN" altLang="en-US" sz="1400" b="1" dirty="0">
                <a:solidFill>
                  <a:schemeClr val="bg1"/>
                </a:solidFill>
              </a:rPr>
              <a:t>百度百科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https://baike.baidu.com/item/%E8%96%84%E7%86%99%E6%9D%A5/181299?fr=aladdin</a:t>
            </a:r>
          </a:p>
          <a:p>
            <a:r>
              <a:rPr lang="en-US" altLang="zh-CN" sz="1400" b="1" dirty="0">
                <a:solidFill>
                  <a:schemeClr val="bg1"/>
                </a:solidFill>
              </a:rPr>
              <a:t>98</a:t>
            </a:r>
            <a:r>
              <a:rPr lang="zh-CN" altLang="en-US" sz="1400" b="1" dirty="0">
                <a:solidFill>
                  <a:schemeClr val="bg1"/>
                </a:solidFill>
              </a:rPr>
              <a:t>分神作</a:t>
            </a:r>
            <a:r>
              <a:rPr lang="en-US" altLang="zh-CN" sz="1400" b="1" dirty="0">
                <a:solidFill>
                  <a:schemeClr val="bg1"/>
                </a:solidFill>
              </a:rPr>
              <a:t>《</a:t>
            </a:r>
            <a:r>
              <a:rPr lang="zh-CN" altLang="en-US" sz="1400" b="1" dirty="0">
                <a:solidFill>
                  <a:schemeClr val="bg1"/>
                </a:solidFill>
              </a:rPr>
              <a:t>塞尔达传说：荒野之息</a:t>
            </a:r>
            <a:r>
              <a:rPr lang="en-US" altLang="zh-CN" sz="1400" b="1" dirty="0">
                <a:solidFill>
                  <a:schemeClr val="bg1"/>
                </a:solidFill>
              </a:rPr>
              <a:t>》</a:t>
            </a:r>
            <a:r>
              <a:rPr lang="zh-CN" altLang="en-US" sz="1400" b="1" dirty="0">
                <a:solidFill>
                  <a:schemeClr val="bg1"/>
                </a:solidFill>
              </a:rPr>
              <a:t>是怎么开发出来的？丨触乐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https://www.sohu.com/a/127882564_116000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游戏开发方式的改变，造就了</a:t>
            </a:r>
            <a:r>
              <a:rPr lang="en-US" altLang="zh-CN" sz="1400" b="1" dirty="0">
                <a:solidFill>
                  <a:schemeClr val="bg1"/>
                </a:solidFill>
              </a:rPr>
              <a:t>《</a:t>
            </a:r>
            <a:r>
              <a:rPr lang="zh-CN" altLang="en-US" sz="1400" b="1" dirty="0">
                <a:solidFill>
                  <a:schemeClr val="bg1"/>
                </a:solidFill>
              </a:rPr>
              <a:t>塞尔达传说 荒野之息</a:t>
            </a:r>
            <a:r>
              <a:rPr lang="en-US" altLang="zh-CN" sz="1400" b="1" dirty="0">
                <a:solidFill>
                  <a:schemeClr val="bg1"/>
                </a:solidFill>
              </a:rPr>
              <a:t>》 - vgtime.com</a:t>
            </a: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http://www.vgtime.com/topic/801487.jhtml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小岛公布死亡搁浅时间线 实际开发竟然不到</a:t>
            </a:r>
            <a:r>
              <a:rPr lang="en-US" altLang="zh-CN" sz="1400" b="1" dirty="0">
                <a:solidFill>
                  <a:schemeClr val="bg1"/>
                </a:solidFill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</a:rPr>
              <a:t>年？</a:t>
            </a:r>
            <a:r>
              <a:rPr lang="en-US" altLang="zh-CN" sz="1400" b="1" dirty="0">
                <a:solidFill>
                  <a:schemeClr val="bg1"/>
                </a:solidFill>
              </a:rPr>
              <a:t>- </a:t>
            </a:r>
            <a:r>
              <a:rPr lang="zh-CN" altLang="en-US" sz="1400" b="1" dirty="0">
                <a:solidFill>
                  <a:schemeClr val="bg1"/>
                </a:solidFill>
              </a:rPr>
              <a:t>中关村在线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https://nb.zol.com.cn/718/7185503.html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漫谈</a:t>
            </a:r>
            <a:r>
              <a:rPr lang="en-US" altLang="zh-CN" sz="1400" b="1" dirty="0">
                <a:solidFill>
                  <a:schemeClr val="bg1"/>
                </a:solidFill>
              </a:rPr>
              <a:t>《</a:t>
            </a:r>
            <a:r>
              <a:rPr lang="zh-CN" altLang="en-US" sz="1400" b="1" dirty="0">
                <a:solidFill>
                  <a:schemeClr val="bg1"/>
                </a:solidFill>
              </a:rPr>
              <a:t>死亡搁浅</a:t>
            </a:r>
            <a:r>
              <a:rPr lang="en-US" altLang="zh-CN" sz="1400" b="1" dirty="0">
                <a:solidFill>
                  <a:schemeClr val="bg1"/>
                </a:solidFill>
              </a:rPr>
              <a:t>》</a:t>
            </a:r>
            <a:r>
              <a:rPr lang="zh-CN" altLang="en-US" sz="1400" b="1" dirty="0">
                <a:solidFill>
                  <a:schemeClr val="bg1"/>
                </a:solidFill>
              </a:rPr>
              <a:t>的商业、开发与游戏构想（上） </a:t>
            </a:r>
            <a:r>
              <a:rPr lang="en-US" altLang="zh-CN" sz="1400" b="1" dirty="0">
                <a:solidFill>
                  <a:schemeClr val="bg1"/>
                </a:solidFill>
              </a:rPr>
              <a:t>- </a:t>
            </a:r>
            <a:r>
              <a:rPr lang="zh-CN" altLang="en-US" sz="1400" b="1" dirty="0">
                <a:solidFill>
                  <a:schemeClr val="bg1"/>
                </a:solidFill>
              </a:rPr>
              <a:t>知乎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https://zhuanlan.zhihu.com/p/68604204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屡遭诟病的流水线模式，就做不出好游戏吗？ </a:t>
            </a:r>
            <a:r>
              <a:rPr lang="en-US" altLang="zh-CN" sz="1400" b="1" dirty="0">
                <a:solidFill>
                  <a:schemeClr val="bg1"/>
                </a:solidFill>
              </a:rPr>
              <a:t>- </a:t>
            </a:r>
            <a:r>
              <a:rPr lang="zh-CN" altLang="en-US" sz="1400" b="1" dirty="0">
                <a:solidFill>
                  <a:schemeClr val="bg1"/>
                </a:solidFill>
              </a:rPr>
              <a:t>知乎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https://zhuanlan.zhihu.com/p/29113136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7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1EBEE2-33A0-4489-A281-383FE6220652}"/>
              </a:ext>
            </a:extLst>
          </p:cNvPr>
          <p:cNvSpPr txBox="1"/>
          <p:nvPr/>
        </p:nvSpPr>
        <p:spPr>
          <a:xfrm>
            <a:off x="3586766" y="461562"/>
            <a:ext cx="197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参考资料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B3F3BC-B4FE-4A5E-A003-6D0C480244A9}"/>
              </a:ext>
            </a:extLst>
          </p:cNvPr>
          <p:cNvSpPr txBox="1"/>
          <p:nvPr/>
        </p:nvSpPr>
        <p:spPr>
          <a:xfrm>
            <a:off x="569890" y="1158983"/>
            <a:ext cx="800422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《</a:t>
            </a:r>
            <a:r>
              <a:rPr lang="zh-CN" altLang="en-US" sz="1400" b="1" dirty="0">
                <a:solidFill>
                  <a:schemeClr val="bg1"/>
                </a:solidFill>
              </a:rPr>
              <a:t>荒野大镖客 救赎</a:t>
            </a:r>
            <a:r>
              <a:rPr lang="en-US" altLang="zh-CN" sz="1400" b="1" dirty="0">
                <a:solidFill>
                  <a:schemeClr val="bg1"/>
                </a:solidFill>
              </a:rPr>
              <a:t>2》</a:t>
            </a:r>
            <a:r>
              <a:rPr lang="zh-CN" altLang="en-US" sz="1400" b="1" dirty="0">
                <a:solidFill>
                  <a:schemeClr val="bg1"/>
                </a:solidFill>
              </a:rPr>
              <a:t>成功的背后，开发者付出了怎样的代价？ </a:t>
            </a:r>
            <a:r>
              <a:rPr lang="en-US" altLang="zh-CN" sz="1400" b="1" dirty="0">
                <a:solidFill>
                  <a:schemeClr val="bg1"/>
                </a:solidFill>
              </a:rPr>
              <a:t>- vgtime.com</a:t>
            </a: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http://www.vgtime.com/topic/1040054.jhtml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在国内做一款</a:t>
            </a:r>
            <a:r>
              <a:rPr lang="en-US" altLang="zh-CN" sz="1400" b="1" dirty="0">
                <a:solidFill>
                  <a:schemeClr val="bg1"/>
                </a:solidFill>
              </a:rPr>
              <a:t>3A</a:t>
            </a:r>
            <a:r>
              <a:rPr lang="zh-CN" altLang="en-US" sz="1400" b="1" dirty="0">
                <a:solidFill>
                  <a:schemeClr val="bg1"/>
                </a:solidFill>
              </a:rPr>
              <a:t>游戏到底要准备什么？制作人亲述开发经验 </a:t>
            </a:r>
            <a:r>
              <a:rPr lang="en-US" altLang="zh-CN" sz="1400" b="1" dirty="0">
                <a:solidFill>
                  <a:schemeClr val="bg1"/>
                </a:solidFill>
              </a:rPr>
              <a:t>- </a:t>
            </a:r>
            <a:r>
              <a:rPr lang="zh-CN" altLang="en-US" sz="1400" b="1" dirty="0">
                <a:solidFill>
                  <a:schemeClr val="bg1"/>
                </a:solidFill>
              </a:rPr>
              <a:t>游戏葡萄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http://youxiputao.com/articles/14778</a:t>
            </a:r>
          </a:p>
          <a:p>
            <a:r>
              <a:rPr lang="en-US" altLang="zh-CN" sz="1400" b="1" dirty="0">
                <a:solidFill>
                  <a:schemeClr val="bg1"/>
                </a:solidFill>
              </a:rPr>
              <a:t>《</a:t>
            </a:r>
            <a:r>
              <a:rPr lang="zh-CN" altLang="en-US" sz="1400" b="1" dirty="0">
                <a:solidFill>
                  <a:schemeClr val="bg1"/>
                </a:solidFill>
              </a:rPr>
              <a:t>荒野大镖客：救赎</a:t>
            </a:r>
            <a:r>
              <a:rPr lang="en-US" altLang="zh-CN" sz="1400" b="1" dirty="0">
                <a:solidFill>
                  <a:schemeClr val="bg1"/>
                </a:solidFill>
              </a:rPr>
              <a:t>2》</a:t>
            </a:r>
            <a:r>
              <a:rPr lang="zh-CN" altLang="en-US" sz="1400" b="1" dirty="0">
                <a:solidFill>
                  <a:schemeClr val="bg1"/>
                </a:solidFill>
              </a:rPr>
              <a:t>结局动画</a:t>
            </a:r>
            <a:r>
              <a:rPr lang="en-US" altLang="zh-CN" sz="1400" b="1" dirty="0">
                <a:solidFill>
                  <a:schemeClr val="bg1"/>
                </a:solidFill>
              </a:rPr>
              <a:t>/</a:t>
            </a:r>
            <a:r>
              <a:rPr lang="zh-CN" altLang="en-US" sz="1400" b="1" dirty="0">
                <a:solidFill>
                  <a:schemeClr val="bg1"/>
                </a:solidFill>
              </a:rPr>
              <a:t>制作人名单（含多彩蛋）</a:t>
            </a:r>
            <a:r>
              <a:rPr lang="en-US" altLang="zh-CN" sz="1400" b="1" dirty="0">
                <a:solidFill>
                  <a:schemeClr val="bg1"/>
                </a:solidFill>
              </a:rPr>
              <a:t>_</a:t>
            </a:r>
            <a:r>
              <a:rPr lang="zh-CN" altLang="en-US" sz="1400" b="1" dirty="0">
                <a:solidFill>
                  <a:schemeClr val="bg1"/>
                </a:solidFill>
              </a:rPr>
              <a:t>哔哩哔哩 </a:t>
            </a:r>
            <a:r>
              <a:rPr lang="en-US" altLang="zh-CN" sz="1400" b="1" dirty="0">
                <a:solidFill>
                  <a:schemeClr val="bg1"/>
                </a:solidFill>
              </a:rPr>
              <a:t>(</a:t>
            </a:r>
            <a:r>
              <a:rPr lang="zh-CN" altLang="en-US" sz="1400" b="1" dirty="0">
                <a:solidFill>
                  <a:schemeClr val="bg1"/>
                </a:solidFill>
              </a:rPr>
              <a:t>゜</a:t>
            </a:r>
            <a:r>
              <a:rPr lang="en-US" altLang="zh-CN" sz="1400" b="1" dirty="0">
                <a:solidFill>
                  <a:schemeClr val="bg1"/>
                </a:solidFill>
              </a:rPr>
              <a:t>-</a:t>
            </a:r>
            <a:r>
              <a:rPr lang="zh-CN" altLang="en-US" sz="1400" b="1" dirty="0">
                <a:solidFill>
                  <a:schemeClr val="bg1"/>
                </a:solidFill>
              </a:rPr>
              <a:t>゜</a:t>
            </a:r>
            <a:r>
              <a:rPr lang="en-US" altLang="zh-CN" sz="1400" b="1" dirty="0">
                <a:solidFill>
                  <a:schemeClr val="bg1"/>
                </a:solidFill>
              </a:rPr>
              <a:t>)</a:t>
            </a:r>
            <a:r>
              <a:rPr lang="ja-JP" altLang="en-US" sz="1400" b="1" dirty="0">
                <a:solidFill>
                  <a:schemeClr val="bg1"/>
                </a:solidFill>
              </a:rPr>
              <a:t>つロ </a:t>
            </a:r>
            <a:r>
              <a:rPr lang="zh-CN" altLang="en-US" sz="1400" b="1" dirty="0">
                <a:solidFill>
                  <a:schemeClr val="bg1"/>
                </a:solidFill>
              </a:rPr>
              <a:t>干杯</a:t>
            </a:r>
            <a:r>
              <a:rPr lang="en-US" altLang="zh-CN" sz="1400" b="1" dirty="0">
                <a:solidFill>
                  <a:schemeClr val="bg1"/>
                </a:solidFill>
              </a:rPr>
              <a:t>~-</a:t>
            </a:r>
            <a:r>
              <a:rPr lang="en-US" altLang="zh-CN" sz="1400" b="1" dirty="0" err="1">
                <a:solidFill>
                  <a:schemeClr val="bg1"/>
                </a:solidFill>
              </a:rPr>
              <a:t>bilibili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https://www.bilibili.com/video/av76652949/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做了</a:t>
            </a:r>
            <a:r>
              <a:rPr lang="en-US" altLang="zh-CN" sz="1400" b="1" dirty="0">
                <a:solidFill>
                  <a:schemeClr val="bg1"/>
                </a:solidFill>
              </a:rPr>
              <a:t>24</a:t>
            </a:r>
            <a:r>
              <a:rPr lang="zh-CN" altLang="en-US" sz="1400" b="1" dirty="0">
                <a:solidFill>
                  <a:schemeClr val="bg1"/>
                </a:solidFill>
              </a:rPr>
              <a:t>年</a:t>
            </a:r>
            <a:r>
              <a:rPr lang="en-US" altLang="zh-CN" sz="1400" b="1" dirty="0">
                <a:solidFill>
                  <a:schemeClr val="bg1"/>
                </a:solidFill>
              </a:rPr>
              <a:t>3A</a:t>
            </a:r>
            <a:r>
              <a:rPr lang="zh-CN" altLang="en-US" sz="1400" b="1" dirty="0">
                <a:solidFill>
                  <a:schemeClr val="bg1"/>
                </a:solidFill>
              </a:rPr>
              <a:t>，我积累了这些团队管理经验</a:t>
            </a:r>
            <a:r>
              <a:rPr lang="en-US" altLang="zh-CN" sz="1400" b="1" dirty="0">
                <a:solidFill>
                  <a:schemeClr val="bg1"/>
                </a:solidFill>
              </a:rPr>
              <a:t>_</a:t>
            </a:r>
            <a:r>
              <a:rPr lang="zh-CN" altLang="en-US" sz="1400" b="1" dirty="0">
                <a:solidFill>
                  <a:schemeClr val="bg1"/>
                </a:solidFill>
              </a:rPr>
              <a:t>详细解读</a:t>
            </a:r>
            <a:r>
              <a:rPr lang="en-US" altLang="zh-CN" sz="1400" b="1" dirty="0">
                <a:solidFill>
                  <a:schemeClr val="bg1"/>
                </a:solidFill>
              </a:rPr>
              <a:t>_</a:t>
            </a:r>
            <a:r>
              <a:rPr lang="zh-CN" altLang="en-US" sz="1400" b="1" dirty="0">
                <a:solidFill>
                  <a:schemeClr val="bg1"/>
                </a:solidFill>
              </a:rPr>
              <a:t>最新资讯</a:t>
            </a:r>
            <a:r>
              <a:rPr lang="en-US" altLang="zh-CN" sz="1400" b="1" dirty="0">
                <a:solidFill>
                  <a:schemeClr val="bg1"/>
                </a:solidFill>
              </a:rPr>
              <a:t>_</a:t>
            </a:r>
            <a:r>
              <a:rPr lang="zh-CN" altLang="en-US" sz="1400" b="1" dirty="0">
                <a:solidFill>
                  <a:schemeClr val="bg1"/>
                </a:solidFill>
              </a:rPr>
              <a:t>热点事件</a:t>
            </a:r>
            <a:r>
              <a:rPr lang="en-US" altLang="zh-CN" sz="1400" b="1" dirty="0">
                <a:solidFill>
                  <a:schemeClr val="bg1"/>
                </a:solidFill>
              </a:rPr>
              <a:t>_36</a:t>
            </a:r>
            <a:r>
              <a:rPr lang="zh-CN" altLang="en-US" sz="1400" b="1" dirty="0">
                <a:solidFill>
                  <a:schemeClr val="bg1"/>
                </a:solidFill>
              </a:rPr>
              <a:t>氪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https://36kr.com/p/1006062154595849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三天收入</a:t>
            </a:r>
            <a:r>
              <a:rPr lang="en-US" altLang="zh-CN" sz="1400" b="1" dirty="0">
                <a:solidFill>
                  <a:schemeClr val="bg1"/>
                </a:solidFill>
              </a:rPr>
              <a:t>50</a:t>
            </a:r>
            <a:r>
              <a:rPr lang="zh-CN" altLang="en-US" sz="1400" b="1" dirty="0">
                <a:solidFill>
                  <a:schemeClr val="bg1"/>
                </a:solidFill>
              </a:rPr>
              <a:t>亿元</a:t>
            </a:r>
            <a:r>
              <a:rPr lang="en-US" altLang="zh-CN" sz="1400" b="1" dirty="0">
                <a:solidFill>
                  <a:schemeClr val="bg1"/>
                </a:solidFill>
              </a:rPr>
              <a:t>:</a:t>
            </a:r>
            <a:r>
              <a:rPr lang="zh-CN" altLang="en-US" sz="1400" b="1" dirty="0">
                <a:solidFill>
                  <a:schemeClr val="bg1"/>
                </a:solidFill>
              </a:rPr>
              <a:t>年度神作</a:t>
            </a:r>
            <a:r>
              <a:rPr lang="en-US" altLang="zh-CN" sz="1400" b="1" dirty="0">
                <a:solidFill>
                  <a:schemeClr val="bg1"/>
                </a:solidFill>
              </a:rPr>
              <a:t>《</a:t>
            </a:r>
            <a:r>
              <a:rPr lang="zh-CN" altLang="en-US" sz="1400" b="1" dirty="0">
                <a:solidFill>
                  <a:schemeClr val="bg1"/>
                </a:solidFill>
              </a:rPr>
              <a:t>荒野大镖客</a:t>
            </a:r>
            <a:r>
              <a:rPr lang="en-US" altLang="zh-CN" sz="1400" b="1" dirty="0">
                <a:solidFill>
                  <a:schemeClr val="bg1"/>
                </a:solidFill>
              </a:rPr>
              <a:t>2》</a:t>
            </a:r>
            <a:r>
              <a:rPr lang="zh-CN" altLang="en-US" sz="1400" b="1" dirty="0">
                <a:solidFill>
                  <a:schemeClr val="bg1"/>
                </a:solidFill>
              </a:rPr>
              <a:t>是怎么做出来的？ </a:t>
            </a:r>
            <a:r>
              <a:rPr lang="en-US" altLang="zh-CN" sz="1400" b="1" dirty="0">
                <a:solidFill>
                  <a:schemeClr val="bg1"/>
                </a:solidFill>
              </a:rPr>
              <a:t>| </a:t>
            </a:r>
            <a:r>
              <a:rPr lang="zh-CN" altLang="en-US" sz="1400" b="1" dirty="0">
                <a:solidFill>
                  <a:schemeClr val="bg1"/>
                </a:solidFill>
              </a:rPr>
              <a:t>游戏大观 </a:t>
            </a:r>
            <a:r>
              <a:rPr lang="en-US" altLang="zh-CN" sz="1400" b="1" dirty="0">
                <a:solidFill>
                  <a:schemeClr val="bg1"/>
                </a:solidFill>
              </a:rPr>
              <a:t>| GameLook.com.cn</a:t>
            </a: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http://www.gamelook.com.cn/2018/11/342479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为什么中国不会有</a:t>
            </a:r>
            <a:r>
              <a:rPr lang="en-US" altLang="zh-CN" sz="1400" b="1" dirty="0">
                <a:solidFill>
                  <a:schemeClr val="bg1"/>
                </a:solidFill>
              </a:rPr>
              <a:t>3A</a:t>
            </a:r>
            <a:r>
              <a:rPr lang="zh-CN" altLang="en-US" sz="1400" b="1" dirty="0">
                <a:solidFill>
                  <a:schemeClr val="bg1"/>
                </a:solidFill>
              </a:rPr>
              <a:t>游戏？ </a:t>
            </a:r>
            <a:r>
              <a:rPr lang="en-US" altLang="zh-CN" sz="1400" b="1" dirty="0">
                <a:solidFill>
                  <a:schemeClr val="bg1"/>
                </a:solidFill>
              </a:rPr>
              <a:t>_ </a:t>
            </a:r>
            <a:r>
              <a:rPr lang="zh-CN" altLang="en-US" sz="1400" b="1" dirty="0">
                <a:solidFill>
                  <a:schemeClr val="bg1"/>
                </a:solidFill>
              </a:rPr>
              <a:t>游民星空 </a:t>
            </a:r>
            <a:r>
              <a:rPr lang="en-US" altLang="zh-CN" sz="1400" b="1" dirty="0">
                <a:solidFill>
                  <a:schemeClr val="bg1"/>
                </a:solidFill>
              </a:rPr>
              <a:t>GamerSky.com</a:t>
            </a: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https://www.gamersky.com/news/201804/1036918.shtml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从业</a:t>
            </a:r>
            <a:r>
              <a:rPr lang="en-US" altLang="zh-CN" sz="1400" b="1" dirty="0">
                <a:solidFill>
                  <a:schemeClr val="bg1"/>
                </a:solidFill>
              </a:rPr>
              <a:t>10</a:t>
            </a:r>
            <a:r>
              <a:rPr lang="zh-CN" altLang="en-US" sz="1400" b="1" dirty="0">
                <a:solidFill>
                  <a:schemeClr val="bg1"/>
                </a:solidFill>
              </a:rPr>
              <a:t>年腾讯美术总监：如何规范工作流程，管理美术团队？ </a:t>
            </a:r>
            <a:r>
              <a:rPr lang="en-US" altLang="zh-CN" sz="1400" b="1" dirty="0">
                <a:solidFill>
                  <a:schemeClr val="bg1"/>
                </a:solidFill>
              </a:rPr>
              <a:t>- </a:t>
            </a:r>
            <a:r>
              <a:rPr lang="zh-CN" altLang="en-US" sz="1400" b="1" dirty="0">
                <a:solidFill>
                  <a:schemeClr val="bg1"/>
                </a:solidFill>
              </a:rPr>
              <a:t>游戏葡萄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http://youxiputao.com/articles/18661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打开</a:t>
            </a:r>
            <a:r>
              <a:rPr lang="en-US" altLang="zh-CN" sz="1400" b="1" dirty="0">
                <a:solidFill>
                  <a:schemeClr val="bg1"/>
                </a:solidFill>
              </a:rPr>
              <a:t>GTA 5</a:t>
            </a:r>
            <a:r>
              <a:rPr lang="zh-CN" altLang="en-US" sz="1400" b="1" dirty="0">
                <a:solidFill>
                  <a:schemeClr val="bg1"/>
                </a:solidFill>
              </a:rPr>
              <a:t>竟要跑</a:t>
            </a:r>
            <a:r>
              <a:rPr lang="en-US" altLang="zh-CN" sz="1400" b="1" dirty="0">
                <a:solidFill>
                  <a:schemeClr val="bg1"/>
                </a:solidFill>
              </a:rPr>
              <a:t>19.8</a:t>
            </a:r>
            <a:r>
              <a:rPr lang="zh-CN" altLang="en-US" sz="1400" b="1" dirty="0">
                <a:solidFill>
                  <a:schemeClr val="bg1"/>
                </a:solidFill>
              </a:rPr>
              <a:t>亿次</a:t>
            </a:r>
            <a:r>
              <a:rPr lang="en-US" altLang="zh-CN" sz="1400" b="1" dirty="0">
                <a:solidFill>
                  <a:schemeClr val="bg1"/>
                </a:solidFill>
              </a:rPr>
              <a:t>if</a:t>
            </a:r>
            <a:r>
              <a:rPr lang="zh-CN" altLang="en-US" sz="1400" b="1" dirty="0">
                <a:solidFill>
                  <a:schemeClr val="bg1"/>
                </a:solidFill>
              </a:rPr>
              <a:t>语句 黑客嘲讽代码烂 修改后快</a:t>
            </a:r>
            <a:r>
              <a:rPr lang="en-US" altLang="zh-CN" sz="1400" b="1" dirty="0">
                <a:solidFill>
                  <a:schemeClr val="bg1"/>
                </a:solidFill>
              </a:rPr>
              <a:t>70%-GTA5,</a:t>
            </a:r>
            <a:r>
              <a:rPr lang="zh-CN" altLang="en-US" sz="1400" b="1" dirty="0">
                <a:solidFill>
                  <a:schemeClr val="bg1"/>
                </a:solidFill>
              </a:rPr>
              <a:t>代码 </a:t>
            </a:r>
            <a:r>
              <a:rPr lang="en-US" altLang="zh-CN" sz="1400" b="1" dirty="0">
                <a:solidFill>
                  <a:schemeClr val="bg1"/>
                </a:solidFill>
              </a:rPr>
              <a:t>——</a:t>
            </a:r>
            <a:r>
              <a:rPr lang="zh-CN" altLang="en-US" sz="1400" b="1" dirty="0">
                <a:solidFill>
                  <a:schemeClr val="bg1"/>
                </a:solidFill>
              </a:rPr>
              <a:t>快科技</a:t>
            </a:r>
            <a:r>
              <a:rPr lang="en-US" altLang="zh-CN" sz="1400" b="1" dirty="0">
                <a:solidFill>
                  <a:schemeClr val="bg1"/>
                </a:solidFill>
              </a:rPr>
              <a:t>(</a:t>
            </a:r>
            <a:r>
              <a:rPr lang="zh-CN" altLang="en-US" sz="1400" b="1" dirty="0">
                <a:solidFill>
                  <a:schemeClr val="bg1"/>
                </a:solidFill>
              </a:rPr>
              <a:t>驱动之家旗下媒体</a:t>
            </a:r>
            <a:r>
              <a:rPr lang="en-US" altLang="zh-CN" sz="1400" b="1" dirty="0">
                <a:solidFill>
                  <a:schemeClr val="bg1"/>
                </a:solidFill>
              </a:rPr>
              <a:t>)--</a:t>
            </a:r>
            <a:r>
              <a:rPr lang="zh-CN" altLang="en-US" sz="1400" b="1" dirty="0">
                <a:solidFill>
                  <a:schemeClr val="bg1"/>
                </a:solidFill>
              </a:rPr>
              <a:t>科技改变未来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https://news.mydrivers.com/1/742/742674.htm</a:t>
            </a:r>
          </a:p>
          <a:p>
            <a:r>
              <a:rPr lang="zh-CN" altLang="en-US" sz="1400" b="1" dirty="0">
                <a:solidFill>
                  <a:schemeClr val="bg1"/>
                </a:solidFill>
              </a:rPr>
              <a:t>复盘</a:t>
            </a:r>
            <a:r>
              <a:rPr lang="en-US" altLang="zh-CN" sz="1400" b="1" dirty="0">
                <a:solidFill>
                  <a:schemeClr val="bg1"/>
                </a:solidFill>
              </a:rPr>
              <a:t>《</a:t>
            </a:r>
            <a:r>
              <a:rPr lang="zh-CN" altLang="en-US" sz="1400" b="1" dirty="0">
                <a:solidFill>
                  <a:schemeClr val="bg1"/>
                </a:solidFill>
              </a:rPr>
              <a:t>赛博朋克</a:t>
            </a:r>
            <a:r>
              <a:rPr lang="en-US" altLang="zh-CN" sz="1400" b="1" dirty="0">
                <a:solidFill>
                  <a:schemeClr val="bg1"/>
                </a:solidFill>
              </a:rPr>
              <a:t>2077》</a:t>
            </a:r>
            <a:r>
              <a:rPr lang="zh-CN" altLang="en-US" sz="1400" b="1" dirty="0">
                <a:solidFill>
                  <a:schemeClr val="bg1"/>
                </a:solidFill>
              </a:rPr>
              <a:t>：谁让你提前 </a:t>
            </a:r>
            <a:r>
              <a:rPr lang="en-US" altLang="zh-CN" sz="1400" b="1" dirty="0">
                <a:solidFill>
                  <a:schemeClr val="bg1"/>
                </a:solidFill>
              </a:rPr>
              <a:t>57 </a:t>
            </a:r>
            <a:r>
              <a:rPr lang="zh-CN" altLang="en-US" sz="1400" b="1" dirty="0">
                <a:solidFill>
                  <a:schemeClr val="bg1"/>
                </a:solidFill>
              </a:rPr>
              <a:t>年发布呢？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https://weibo.com/ttarticle/p/show?id=2309404584313512395806</a:t>
            </a:r>
          </a:p>
          <a:p>
            <a:r>
              <a:rPr lang="en-US" altLang="zh-CN" sz="1400" b="1" dirty="0">
                <a:solidFill>
                  <a:schemeClr val="bg1"/>
                </a:solidFill>
              </a:rPr>
              <a:t>3A</a:t>
            </a:r>
            <a:r>
              <a:rPr lang="zh-CN" altLang="en-US" sz="1400" b="1" dirty="0">
                <a:solidFill>
                  <a:schemeClr val="bg1"/>
                </a:solidFill>
              </a:rPr>
              <a:t>离中国到底有多远？我们问了几位做过</a:t>
            </a:r>
            <a:r>
              <a:rPr lang="en-US" altLang="zh-CN" sz="1400" b="1" dirty="0">
                <a:solidFill>
                  <a:schemeClr val="bg1"/>
                </a:solidFill>
              </a:rPr>
              <a:t>3A</a:t>
            </a:r>
            <a:r>
              <a:rPr lang="zh-CN" altLang="en-US" sz="1400" b="1" dirty="0">
                <a:solidFill>
                  <a:schemeClr val="bg1"/>
                </a:solidFill>
              </a:rPr>
              <a:t>项目的中国人</a:t>
            </a:r>
            <a:endParaRPr lang="en-US" altLang="zh-CN" sz="1400" b="1" dirty="0">
              <a:solidFill>
                <a:schemeClr val="bg1"/>
              </a:solidFill>
            </a:endParaRPr>
          </a:p>
          <a:p>
            <a:pPr algn="r"/>
            <a:r>
              <a:rPr lang="en-US" altLang="zh-CN" sz="1400" dirty="0">
                <a:solidFill>
                  <a:schemeClr val="bg1"/>
                </a:solidFill>
              </a:rPr>
              <a:t>https://www.sohu.com/a/229351282_628730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94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075D19-0B28-4343-86B7-68B63BA8C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r="12486"/>
          <a:stretch/>
        </p:blipFill>
        <p:spPr>
          <a:xfrm>
            <a:off x="-335558" y="0"/>
            <a:ext cx="9815115" cy="735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8E4DA0E-2A70-4555-A825-2887B6B8D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991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25CEEF-B89C-4779-BCD6-2E1CAEAC2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4" y="551118"/>
            <a:ext cx="842400" cy="842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988527-71CE-4398-8666-8336BE674C9F}"/>
              </a:ext>
            </a:extLst>
          </p:cNvPr>
          <p:cNvSpPr txBox="1"/>
          <p:nvPr/>
        </p:nvSpPr>
        <p:spPr>
          <a:xfrm>
            <a:off x="3934455" y="972318"/>
            <a:ext cx="4771623" cy="440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软件项目管理（三级项目）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一款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AAA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级游戏的开发</a:t>
            </a:r>
            <a:endPara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杨浩然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张    璇  赵晓晴  白阜玉  乔    翱</a:t>
            </a: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讲述人为随机抽取</a:t>
            </a: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幻灯片设计  杨浩然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56BBF2-34D0-4EC6-BC38-D97C53724C51}"/>
              </a:ext>
            </a:extLst>
          </p:cNvPr>
          <p:cNvSpPr txBox="1"/>
          <p:nvPr/>
        </p:nvSpPr>
        <p:spPr>
          <a:xfrm>
            <a:off x="437922" y="1778794"/>
            <a:ext cx="1596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白舟大髭115 简" panose="02000500000000000000" pitchFamily="2" charset="-122"/>
              <a:ea typeface="方正白舟大髭115 简" panose="020005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现形记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FE1D13-DB93-412A-908E-84F858CF3D8A}"/>
              </a:ext>
            </a:extLst>
          </p:cNvPr>
          <p:cNvSpPr txBox="1"/>
          <p:nvPr/>
        </p:nvSpPr>
        <p:spPr>
          <a:xfrm>
            <a:off x="437922" y="5446984"/>
            <a:ext cx="4771623" cy="987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zh-CN" alt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塞尔达传说  旷野之息</a:t>
            </a:r>
            <a:endParaRPr lang="en-US" altLang="zh-CN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图片来源于网络，字体来源于方正及华文</a:t>
            </a:r>
            <a:endParaRPr lang="en-US" altLang="zh-CN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©2021 Production YUV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，保留所有权利</a:t>
            </a:r>
            <a:endParaRPr lang="en-US" altLang="zh-CN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29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14C6869-8DDF-454F-A776-CB2F9CB9C260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E47684-877B-452F-86E4-A12F61372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376C9B-9337-4FFC-B8C4-A003A3B27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223" y="1421056"/>
            <a:ext cx="1293553" cy="12935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01C3198-C68D-4F65-8AC4-0404A5A9B589}"/>
              </a:ext>
            </a:extLst>
          </p:cNvPr>
          <p:cNvSpPr txBox="1"/>
          <p:nvPr/>
        </p:nvSpPr>
        <p:spPr>
          <a:xfrm>
            <a:off x="1819139" y="3432220"/>
            <a:ext cx="5505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BA4FF"/>
                </a:solidFill>
                <a:latin typeface="+mn-ea"/>
              </a:rPr>
              <a:t>A</a:t>
            </a:r>
            <a:r>
              <a:rPr lang="en-US" altLang="zh-CN" sz="2000" b="1" dirty="0">
                <a:solidFill>
                  <a:srgbClr val="EB6877"/>
                </a:solidFill>
                <a:latin typeface="+mn-ea"/>
              </a:rPr>
              <a:t>wesome </a:t>
            </a:r>
            <a:r>
              <a:rPr lang="en-US" altLang="zh-CN" sz="2000" b="1" dirty="0">
                <a:solidFill>
                  <a:srgbClr val="1BA4FF"/>
                </a:solidFill>
                <a:latin typeface="+mn-ea"/>
              </a:rPr>
              <a:t>W</a:t>
            </a:r>
            <a:r>
              <a:rPr lang="en-US" altLang="zh-CN" sz="2000" b="1" dirty="0">
                <a:solidFill>
                  <a:srgbClr val="EB6877"/>
                </a:solidFill>
                <a:latin typeface="+mn-ea"/>
              </a:rPr>
              <a:t>ork </a:t>
            </a:r>
            <a:r>
              <a:rPr lang="en-US" altLang="zh-CN" sz="2000" b="1" dirty="0">
                <a:solidFill>
                  <a:srgbClr val="1BA4FF"/>
                </a:solidFill>
                <a:latin typeface="+mn-ea"/>
              </a:rPr>
              <a:t>S</a:t>
            </a:r>
            <a:r>
              <a:rPr lang="en-US" altLang="zh-CN" sz="2000" b="1" dirty="0">
                <a:solidFill>
                  <a:srgbClr val="EB6877"/>
                </a:solidFill>
                <a:latin typeface="+mn-ea"/>
              </a:rPr>
              <a:t>oftware </a:t>
            </a:r>
            <a:r>
              <a:rPr lang="en-US" altLang="zh-CN" sz="2000" b="1" dirty="0">
                <a:solidFill>
                  <a:srgbClr val="1BA4FF"/>
                </a:solidFill>
                <a:latin typeface="+mn-ea"/>
              </a:rPr>
              <a:t>L</a:t>
            </a:r>
            <a:r>
              <a:rPr lang="en-US" altLang="zh-CN" sz="2000" b="1" dirty="0">
                <a:solidFill>
                  <a:srgbClr val="EB6877"/>
                </a:solidFill>
                <a:latin typeface="+mn-ea"/>
              </a:rPr>
              <a:t>ibrary</a:t>
            </a:r>
          </a:p>
          <a:p>
            <a:pPr algn="ctr"/>
            <a:endParaRPr lang="en-US" altLang="zh-CN" sz="2000" b="1" dirty="0">
              <a:solidFill>
                <a:srgbClr val="EB6877"/>
              </a:solidFill>
              <a:latin typeface="+mn-ea"/>
            </a:endParaRPr>
          </a:p>
          <a:p>
            <a:pPr algn="ctr"/>
            <a:r>
              <a:rPr lang="zh-CN" altLang="en-US" sz="2000" b="1" dirty="0">
                <a:solidFill>
                  <a:srgbClr val="EB6877"/>
                </a:solidFill>
                <a:latin typeface="+mn-ea"/>
              </a:rPr>
              <a:t>杰出作品软件库（杰软公司）</a:t>
            </a:r>
            <a:endParaRPr lang="en-US" altLang="zh-CN" sz="2000" b="1" dirty="0">
              <a:solidFill>
                <a:srgbClr val="EB6877"/>
              </a:solidFill>
              <a:latin typeface="+mn-ea"/>
            </a:endParaRPr>
          </a:p>
          <a:p>
            <a:pPr algn="ctr"/>
            <a:endParaRPr lang="en-US" altLang="zh-CN" sz="2000" b="1" dirty="0">
              <a:solidFill>
                <a:srgbClr val="EB6877"/>
              </a:solidFill>
              <a:latin typeface="+mn-ea"/>
            </a:endParaRPr>
          </a:p>
          <a:p>
            <a:pPr algn="ctr"/>
            <a:r>
              <a:rPr lang="zh-CN" altLang="en-US" sz="2000" b="1" dirty="0">
                <a:solidFill>
                  <a:srgbClr val="EB6877"/>
                </a:solidFill>
                <a:latin typeface="+mn-ea"/>
              </a:rPr>
              <a:t>优质游戏，使命必达</a:t>
            </a:r>
          </a:p>
        </p:txBody>
      </p:sp>
    </p:spTree>
    <p:extLst>
      <p:ext uri="{BB962C8B-B14F-4D97-AF65-F5344CB8AC3E}">
        <p14:creationId xmlns:p14="http://schemas.microsoft.com/office/powerpoint/2010/main" val="72027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6842AF-F25C-4258-B438-BDFF778C0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5" r="1246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6210EA-B2EB-4E82-A056-BBE8E1FBF330}"/>
              </a:ext>
            </a:extLst>
          </p:cNvPr>
          <p:cNvSpPr txBox="1"/>
          <p:nvPr/>
        </p:nvSpPr>
        <p:spPr>
          <a:xfrm>
            <a:off x="289776" y="6345081"/>
            <a:ext cx="9787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PingFang SC"/>
              </a:rPr>
              <a:t>© 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PingFang SC"/>
              </a:rPr>
              <a:t>张君亮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33B8E3-D3A3-4191-93A3-B66E2BCC35B6}"/>
              </a:ext>
            </a:extLst>
          </p:cNvPr>
          <p:cNvSpPr txBox="1"/>
          <p:nvPr/>
        </p:nvSpPr>
        <p:spPr>
          <a:xfrm>
            <a:off x="2514600" y="5489013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官场现形记</a:t>
            </a:r>
          </a:p>
        </p:txBody>
      </p:sp>
    </p:spTree>
    <p:extLst>
      <p:ext uri="{BB962C8B-B14F-4D97-AF65-F5344CB8AC3E}">
        <p14:creationId xmlns:p14="http://schemas.microsoft.com/office/powerpoint/2010/main" val="421118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586586A-90DD-48A0-A552-621A12061144}"/>
              </a:ext>
            </a:extLst>
          </p:cNvPr>
          <p:cNvSpPr txBox="1"/>
          <p:nvPr/>
        </p:nvSpPr>
        <p:spPr>
          <a:xfrm>
            <a:off x="3483735" y="320455"/>
            <a:ext cx="5525037" cy="62170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9900" dirty="0">
                <a:solidFill>
                  <a:schemeClr val="bg1"/>
                </a:solidFill>
                <a:latin typeface="方正风入松体 简" panose="02000500000000000000" pitchFamily="2" charset="-122"/>
                <a:ea typeface="方正风入松体 简" panose="02000500000000000000" pitchFamily="2" charset="-122"/>
              </a:rPr>
              <a:t>游戏设定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AFE577-8D97-4B58-9D9C-5BA9144A7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70" y="2939015"/>
            <a:ext cx="979966" cy="979966"/>
          </a:xfrm>
          <a:prstGeom prst="rect">
            <a:avLst/>
          </a:prstGeom>
          <a:effectLst/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A826D6-C1F9-4F85-9DCA-F1499A471051}"/>
              </a:ext>
            </a:extLst>
          </p:cNvPr>
          <p:cNvSpPr txBox="1"/>
          <p:nvPr/>
        </p:nvSpPr>
        <p:spPr>
          <a:xfrm>
            <a:off x="565110" y="4973166"/>
            <a:ext cx="205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白舟大髭115 简" panose="02000500000000000000" pitchFamily="2" charset="-122"/>
              <a:ea typeface="方正白舟大髭115 简" panose="020005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现形记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806F8E-44E7-4A0D-9C2A-2D9AD0E2A779}"/>
              </a:ext>
            </a:extLst>
          </p:cNvPr>
          <p:cNvSpPr txBox="1"/>
          <p:nvPr/>
        </p:nvSpPr>
        <p:spPr>
          <a:xfrm>
            <a:off x="1489148" y="2321002"/>
            <a:ext cx="11301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方正字迹-仝斌飘逸体 简" panose="02000500000000000000" pitchFamily="2" charset="-122"/>
                <a:ea typeface="方正字迹-仝斌飘逸体 简" panose="02000500000000000000" pitchFamily="2" charset="-122"/>
              </a:rPr>
              <a:t>贰</a:t>
            </a:r>
          </a:p>
        </p:txBody>
      </p:sp>
    </p:spTree>
    <p:extLst>
      <p:ext uri="{BB962C8B-B14F-4D97-AF65-F5344CB8AC3E}">
        <p14:creationId xmlns:p14="http://schemas.microsoft.com/office/powerpoint/2010/main" val="297856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C7F0985-E6DA-4EDD-AF11-DB146ADEE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6" r="27113"/>
          <a:stretch/>
        </p:blipFill>
        <p:spPr>
          <a:xfrm>
            <a:off x="0" y="900266"/>
            <a:ext cx="4436772" cy="560356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094EBD-52FF-4BC1-9D51-51338A90A6E2}"/>
              </a:ext>
            </a:extLst>
          </p:cNvPr>
          <p:cNvSpPr txBox="1"/>
          <p:nvPr/>
        </p:nvSpPr>
        <p:spPr>
          <a:xfrm>
            <a:off x="4707230" y="1267216"/>
            <a:ext cx="380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EB6877"/>
                </a:solidFill>
              </a:rPr>
              <a:t>谭  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DFAAC8-8C4D-4D27-9AB0-B68D8CF67D3C}"/>
              </a:ext>
            </a:extLst>
          </p:cNvPr>
          <p:cNvSpPr txBox="1"/>
          <p:nvPr/>
        </p:nvSpPr>
        <p:spPr>
          <a:xfrm>
            <a:off x="4816698" y="1851991"/>
            <a:ext cx="3696237" cy="370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rgbClr val="EB6877"/>
                </a:solidFill>
              </a:rPr>
              <a:t>河北保定人</a:t>
            </a:r>
            <a:endParaRPr lang="en-US" altLang="zh-CN" sz="2000" b="1" dirty="0">
              <a:solidFill>
                <a:srgbClr val="EB6877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rgbClr val="EB6877"/>
                </a:solidFill>
              </a:rPr>
              <a:t>身高：</a:t>
            </a:r>
            <a:r>
              <a:rPr lang="en-US" altLang="zh-CN" sz="2000" b="1" dirty="0">
                <a:solidFill>
                  <a:srgbClr val="EB6877"/>
                </a:solidFill>
              </a:rPr>
              <a:t>180cm</a:t>
            </a:r>
          </a:p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rgbClr val="EB6877"/>
                </a:solidFill>
              </a:rPr>
              <a:t>农民的儿子</a:t>
            </a:r>
            <a:endParaRPr lang="en-US" altLang="zh-CN" sz="2000" b="1" dirty="0">
              <a:solidFill>
                <a:srgbClr val="EB6877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rgbClr val="EB6877"/>
                </a:solidFill>
              </a:rPr>
              <a:t>希望通过努力改变现状</a:t>
            </a:r>
            <a:endParaRPr lang="en-US" altLang="zh-CN" sz="2000" b="1" dirty="0">
              <a:solidFill>
                <a:srgbClr val="EB6877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rgbClr val="EB6877"/>
                </a:solidFill>
              </a:rPr>
              <a:t>接济苍生</a:t>
            </a:r>
            <a:endParaRPr lang="en-US" altLang="zh-CN" sz="2000" b="1" dirty="0">
              <a:solidFill>
                <a:srgbClr val="EB6877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b="1" dirty="0">
                <a:solidFill>
                  <a:srgbClr val="EB6877"/>
                </a:solidFill>
              </a:rPr>
              <a:t>最终走向腐化堕落</a:t>
            </a:r>
          </a:p>
        </p:txBody>
      </p:sp>
    </p:spTree>
    <p:extLst>
      <p:ext uri="{BB962C8B-B14F-4D97-AF65-F5344CB8AC3E}">
        <p14:creationId xmlns:p14="http://schemas.microsoft.com/office/powerpoint/2010/main" val="298547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B5B626D-D5C0-46EE-8CFC-789D56698089}"/>
              </a:ext>
            </a:extLst>
          </p:cNvPr>
          <p:cNvSpPr/>
          <p:nvPr/>
        </p:nvSpPr>
        <p:spPr>
          <a:xfrm>
            <a:off x="0" y="6503831"/>
            <a:ext cx="9144000" cy="354169"/>
          </a:xfrm>
          <a:prstGeom prst="rect">
            <a:avLst/>
          </a:prstGeom>
          <a:solidFill>
            <a:srgbClr val="EB6877"/>
          </a:solidFill>
          <a:ln>
            <a:solidFill>
              <a:srgbClr val="EB6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/>
              <a:t>                  </a:t>
            </a:r>
            <a:r>
              <a:rPr lang="zh-CN" altLang="en-US" sz="2000" dirty="0">
                <a:latin typeface="方正白舟大髭115 简" panose="02000500000000000000" pitchFamily="2" charset="-122"/>
                <a:ea typeface="方正白舟大髭115 简" panose="02000500000000000000" pitchFamily="2" charset="-122"/>
              </a:rPr>
              <a:t>官场现形记                                                 </a:t>
            </a:r>
            <a:r>
              <a:rPr lang="zh-CN" altLang="en-US" sz="1400" b="1" dirty="0"/>
              <a:t>软件项目管理（三级项目）</a:t>
            </a:r>
            <a:r>
              <a:rPr lang="en-US" altLang="zh-CN" sz="1400" b="1" dirty="0"/>
              <a:t>| </a:t>
            </a:r>
            <a:r>
              <a:rPr lang="zh-CN" altLang="en-US" sz="1400" b="1" dirty="0"/>
              <a:t>杰软（中国）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FCB0C-585B-4B6B-A48F-1AAC7684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" y="6239489"/>
            <a:ext cx="528684" cy="5286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A779B2-7A85-4BA1-8B1F-8D1FCCB82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53" y="1490860"/>
            <a:ext cx="7167093" cy="40823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20BCAB-7529-4408-AD6E-49D17C3A1A91}"/>
              </a:ext>
            </a:extLst>
          </p:cNvPr>
          <p:cNvSpPr txBox="1"/>
          <p:nvPr/>
        </p:nvSpPr>
        <p:spPr>
          <a:xfrm>
            <a:off x="2669145" y="743465"/>
            <a:ext cx="38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EB6877"/>
                </a:solidFill>
              </a:rPr>
              <a:t>人物原型</a:t>
            </a:r>
            <a:r>
              <a:rPr lang="en-US" altLang="zh-CN" sz="2400" b="1" dirty="0">
                <a:solidFill>
                  <a:srgbClr val="EB6877"/>
                </a:solidFill>
              </a:rPr>
              <a:t>——</a:t>
            </a:r>
            <a:r>
              <a:rPr lang="zh-CN" altLang="en-US" sz="2400" b="1" dirty="0">
                <a:solidFill>
                  <a:srgbClr val="EB6877"/>
                </a:solidFill>
              </a:rPr>
              <a:t>薄熙来</a:t>
            </a:r>
          </a:p>
        </p:txBody>
      </p:sp>
    </p:spTree>
    <p:extLst>
      <p:ext uri="{BB962C8B-B14F-4D97-AF65-F5344CB8AC3E}">
        <p14:creationId xmlns:p14="http://schemas.microsoft.com/office/powerpoint/2010/main" val="154454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</TotalTime>
  <Words>2370</Words>
  <Application>Microsoft Office PowerPoint</Application>
  <PresentationFormat>全屏显示(4:3)</PresentationFormat>
  <Paragraphs>628</Paragraphs>
  <Slides>40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Calibri</vt:lpstr>
      <vt:lpstr>Arial</vt:lpstr>
      <vt:lpstr>方正白舟大髭115 简</vt:lpstr>
      <vt:lpstr>Calibri Light</vt:lpstr>
      <vt:lpstr>Times New Roman</vt:lpstr>
      <vt:lpstr>方正风入松体 简</vt:lpstr>
      <vt:lpstr>方正字迹-仝斌飘逸体 简</vt:lpstr>
      <vt:lpstr>PingFang SC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浩然</dc:creator>
  <cp:lastModifiedBy>杨 浩然</cp:lastModifiedBy>
  <cp:revision>56</cp:revision>
  <dcterms:created xsi:type="dcterms:W3CDTF">2021-05-29T06:34:33Z</dcterms:created>
  <dcterms:modified xsi:type="dcterms:W3CDTF">2021-05-30T00:42:45Z</dcterms:modified>
</cp:coreProperties>
</file>